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54" r:id="rId3"/>
    <p:sldId id="441" r:id="rId4"/>
    <p:sldId id="355" r:id="rId5"/>
    <p:sldId id="359" r:id="rId6"/>
    <p:sldId id="363" r:id="rId7"/>
    <p:sldId id="358" r:id="rId8"/>
    <p:sldId id="257" r:id="rId9"/>
    <p:sldId id="370" r:id="rId10"/>
    <p:sldId id="372" r:id="rId11"/>
    <p:sldId id="391" r:id="rId12"/>
    <p:sldId id="374" r:id="rId13"/>
    <p:sldId id="376" r:id="rId14"/>
    <p:sldId id="378" r:id="rId15"/>
    <p:sldId id="379" r:id="rId16"/>
    <p:sldId id="390" r:id="rId17"/>
    <p:sldId id="440" r:id="rId18"/>
    <p:sldId id="381" r:id="rId19"/>
    <p:sldId id="382" r:id="rId20"/>
    <p:sldId id="386" r:id="rId21"/>
    <p:sldId id="383" r:id="rId22"/>
    <p:sldId id="384" r:id="rId23"/>
    <p:sldId id="443" r:id="rId24"/>
    <p:sldId id="385" r:id="rId25"/>
    <p:sldId id="387" r:id="rId26"/>
    <p:sldId id="394" r:id="rId27"/>
    <p:sldId id="442" r:id="rId28"/>
    <p:sldId id="402" r:id="rId29"/>
    <p:sldId id="437" r:id="rId30"/>
    <p:sldId id="438" r:id="rId31"/>
    <p:sldId id="353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71D823-8D39-4FA9-D808-C31D88FBA0E5}" name="Noam Razin" initials="NR" userId="f7b4d9b080a1aab2" providerId="Windows Live"/>
  <p188:author id="{4B8889AC-0200-5A70-6CD7-FA35DA0F1729}" name="Nadav Cohen" initials="NC" userId="4096f8b98126ba9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5AA"/>
    <a:srgbClr val="006F70"/>
    <a:srgbClr val="CCCCFF"/>
    <a:srgbClr val="F20000"/>
    <a:srgbClr val="CC3300"/>
    <a:srgbClr val="F9EFFE"/>
    <a:srgbClr val="A9DCEF"/>
    <a:srgbClr val="8945AB"/>
    <a:srgbClr val="8944AA"/>
    <a:srgbClr val="F2E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EDC99-8B85-4C53-A39D-684183BBA9E8}" v="125" dt="2023-11-13T13:37:2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41" autoAdjust="0"/>
    <p:restoredTop sz="94527" autoAdjust="0"/>
  </p:normalViewPr>
  <p:slideViewPr>
    <p:cSldViewPr snapToGrid="0">
      <p:cViewPr varScale="1">
        <p:scale>
          <a:sx n="82" d="100"/>
          <a:sy n="82" d="100"/>
        </p:scale>
        <p:origin x="91" y="312"/>
      </p:cViewPr>
      <p:guideLst/>
    </p:cSldViewPr>
  </p:slideViewPr>
  <p:outlineViewPr>
    <p:cViewPr>
      <p:scale>
        <a:sx n="33" d="100"/>
        <a:sy n="33" d="100"/>
      </p:scale>
      <p:origin x="0" y="-3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1"/>
    </p:cViewPr>
  </p:sorter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6516-2AFC-3746-AF83-9564DB70E334}" type="datetimeFigureOut">
              <a:rPr lang="en-IL" smtClean="0"/>
              <a:t>11/13/2023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20CB-7773-044E-9964-0D939B0704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96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535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706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294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026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611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343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027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344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920CB-7773-044E-9964-0D939B070491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994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4399-CEA1-0413-DA25-3FE5F1633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3391A-F986-6A05-56C5-DF5FA917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D3F48-EF92-2AF5-A1AB-922664FD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3624-0EFB-C24E-B67C-E494D4A3664F}" type="datetime1">
              <a:rPr lang="en-US" smtClean="0"/>
              <a:t>11/13/2023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67C8-BB19-0014-B3F7-781C83C4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6F35D0-376A-6298-F72C-EB484CBB2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6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36D7-38DC-D5DE-3C8B-2CB538C0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200-52AE-1524-5754-562CCFAB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A74B-2BAB-A0E8-61E7-07C52709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FE8D-DC47-384E-B0FA-7F14D16BB40B}" type="datetime1">
              <a:rPr lang="en-US" smtClean="0"/>
              <a:t>11/13/2023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3382-3609-4BED-6B95-2F7452E8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D74E3C-8221-E485-5F0F-6EC54A733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724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9241-D4E2-5A67-A50B-3FD67EE8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D58AB-6660-F4D5-5A7C-D62BEA58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347B2-06CE-27F6-BB1D-8C4F472D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A9B-EF3B-DF47-9D04-A7348B945FB5}" type="datetime1">
              <a:rPr lang="en-US" smtClean="0"/>
              <a:t>11/13/2023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05D9-BF07-E711-7B68-E995DC45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5BF2-DDDF-CC58-77A3-212CF0972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5649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F2BC-433C-FA39-CB09-97F6DBF7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2376-05F7-4744-E498-2E7A4F87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69A4-CCEC-974D-BDF0-35C73FEFFAEE}" type="datetime1">
              <a:rPr lang="en-US" smtClean="0"/>
              <a:t>11/13/2023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3CF5E-79EE-B976-2440-F2D50716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3AC9-DC8A-6EC1-73C4-F0CC6930D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5766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311AF-9CDD-21F5-FF96-9BD43E17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E1AF-046F-EE49-9315-52AA0D771420}" type="datetime1">
              <a:rPr lang="en-US" smtClean="0"/>
              <a:t>11/13/2023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7D065-8076-8C07-1854-E467C55E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41E3BB-3932-0FA9-B3AA-D1890152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 dirty="0"/>
              <a:t> / 41</a:t>
            </a:r>
          </a:p>
        </p:txBody>
      </p:sp>
    </p:spTree>
    <p:extLst>
      <p:ext uri="{BB962C8B-B14F-4D97-AF65-F5344CB8AC3E}">
        <p14:creationId xmlns:p14="http://schemas.microsoft.com/office/powerpoint/2010/main" val="6571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78FB-FCDA-876D-C0FE-BE6F9FBE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BC6E-90B9-8874-3176-F3CD8CB3C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68643-5BA9-91C1-E612-610C859DB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6B068-A74A-3A33-EF10-94B09154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D877-0656-F34A-99E0-1733F4094B12}" type="datetime1">
              <a:rPr lang="en-US" smtClean="0"/>
              <a:t>11/13/2023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1B44A-A28B-B545-75A0-A1E32BA7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5B4C06-C806-95F3-8F16-D5A48D5D4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21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BAE-A48F-82D3-F745-C81C927B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B4905-E42B-F11C-35F5-60A03DC0B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44E13-6084-200C-7E62-940587C9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B6E3E-23C3-FA15-33F2-A93E11E3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171A-E077-F647-9702-A4A565BF559B}" type="datetime1">
              <a:rPr lang="en-US" smtClean="0"/>
              <a:t>11/13/2023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67FFA-33F9-661A-8B1F-7557B93E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879953-C704-C503-373D-2E9B16C34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199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55DB2-C22B-7DAA-CBF1-198C8087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D92-4465-D5BF-DBAF-B4DAB5C1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7056-B810-CA48-B6E3-A9CF850A0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DB616C1F-7FCF-7440-89D4-008F89E6A715}" type="datetime1">
              <a:rPr lang="en-US" smtClean="0"/>
              <a:t>11/13/2023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A084-E2AC-D3A7-BD19-F9ED6A11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E290D-6747-5ADA-9411-CA2C45D96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8B5873F-6AE9-1347-87F2-5F5056CF625D}" type="slidenum">
              <a:rPr lang="en-IL" smtClean="0"/>
              <a:pPr/>
              <a:t>‹#›</a:t>
            </a:fld>
            <a:r>
              <a:rPr lang="en-IL"/>
              <a:t> / 41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512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8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tags" Target="../tags/tag3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0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5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9.png"/><Relationship Id="rId17" Type="http://schemas.openxmlformats.org/officeDocument/2006/relationships/image" Target="../media/image54.emf"/><Relationship Id="rId2" Type="http://schemas.openxmlformats.org/officeDocument/2006/relationships/tags" Target="../tags/tag4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50.png"/><Relationship Id="rId5" Type="http://schemas.openxmlformats.org/officeDocument/2006/relationships/tags" Target="../tags/tag49.xml"/><Relationship Id="rId15" Type="http://schemas.openxmlformats.org/officeDocument/2006/relationships/image" Target="../media/image52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56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tags" Target="../tags/tag54.xml"/><Relationship Id="rId16" Type="http://schemas.openxmlformats.org/officeDocument/2006/relationships/image" Target="../media/image64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9.png"/><Relationship Id="rId5" Type="http://schemas.openxmlformats.org/officeDocument/2006/relationships/tags" Target="../tags/tag57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tags" Target="../tags/tag56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63.png"/><Relationship Id="rId3" Type="http://schemas.openxmlformats.org/officeDocument/2006/relationships/tags" Target="../tags/tag62.xml"/><Relationship Id="rId21" Type="http://schemas.openxmlformats.org/officeDocument/2006/relationships/image" Target="../media/image66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62.png"/><Relationship Id="rId2" Type="http://schemas.openxmlformats.org/officeDocument/2006/relationships/tags" Target="../tags/tag61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8.png"/><Relationship Id="rId5" Type="http://schemas.openxmlformats.org/officeDocument/2006/relationships/tags" Target="../tags/tag64.xml"/><Relationship Id="rId15" Type="http://schemas.openxmlformats.org/officeDocument/2006/relationships/image" Target="../media/image60.png"/><Relationship Id="rId23" Type="http://schemas.openxmlformats.org/officeDocument/2006/relationships/image" Target="../media/image67.png"/><Relationship Id="rId10" Type="http://schemas.openxmlformats.org/officeDocument/2006/relationships/tags" Target="../tags/tag69.xml"/><Relationship Id="rId19" Type="http://schemas.openxmlformats.org/officeDocument/2006/relationships/image" Target="../media/image64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75.xml"/><Relationship Id="rId21" Type="http://schemas.openxmlformats.org/officeDocument/2006/relationships/image" Target="../media/image76.png"/><Relationship Id="rId7" Type="http://schemas.openxmlformats.org/officeDocument/2006/relationships/tags" Target="../tags/tag79.xml"/><Relationship Id="rId12" Type="http://schemas.openxmlformats.org/officeDocument/2006/relationships/image" Target="../media/image71.png"/><Relationship Id="rId2" Type="http://schemas.openxmlformats.org/officeDocument/2006/relationships/tags" Target="../tags/tag74.xml"/><Relationship Id="rId20" Type="http://schemas.openxmlformats.org/officeDocument/2006/relationships/image" Target="../media/image75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70.png"/><Relationship Id="rId5" Type="http://schemas.openxmlformats.org/officeDocument/2006/relationships/tags" Target="../tags/tag77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630.png"/><Relationship Id="rId4" Type="http://schemas.openxmlformats.org/officeDocument/2006/relationships/tags" Target="../tags/tag76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82.xml"/><Relationship Id="rId7" Type="http://schemas.openxmlformats.org/officeDocument/2006/relationships/image" Target="../media/image77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84.xml"/><Relationship Id="rId10" Type="http://schemas.openxmlformats.org/officeDocument/2006/relationships/image" Target="../media/image75.png"/><Relationship Id="rId4" Type="http://schemas.openxmlformats.org/officeDocument/2006/relationships/tags" Target="../tags/tag83.xml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87.xml"/><Relationship Id="rId21" Type="http://schemas.openxmlformats.org/officeDocument/2006/relationships/image" Target="../media/image83.png"/><Relationship Id="rId7" Type="http://schemas.openxmlformats.org/officeDocument/2006/relationships/tags" Target="../tags/tag9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4.png"/><Relationship Id="rId2" Type="http://schemas.openxmlformats.org/officeDocument/2006/relationships/tags" Target="../tags/tag86.xml"/><Relationship Id="rId16" Type="http://schemas.openxmlformats.org/officeDocument/2006/relationships/image" Target="../media/image63.png"/><Relationship Id="rId20" Type="http://schemas.openxmlformats.org/officeDocument/2006/relationships/image" Target="../media/image82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image" Target="../media/image62.png"/><Relationship Id="rId23" Type="http://schemas.openxmlformats.org/officeDocument/2006/relationships/image" Target="../media/image79.png"/><Relationship Id="rId10" Type="http://schemas.openxmlformats.org/officeDocument/2006/relationships/tags" Target="../tags/tag94.xml"/><Relationship Id="rId19" Type="http://schemas.openxmlformats.org/officeDocument/2006/relationships/image" Target="../media/image81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61.png"/><Relationship Id="rId22" Type="http://schemas.openxmlformats.org/officeDocument/2006/relationships/image" Target="../media/image8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tags" Target="../tags/tag98.xml"/><Relationship Id="rId21" Type="http://schemas.openxmlformats.org/officeDocument/2006/relationships/image" Target="../media/image90.png"/><Relationship Id="rId7" Type="http://schemas.openxmlformats.org/officeDocument/2006/relationships/tags" Target="../tags/tag102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86.png"/><Relationship Id="rId2" Type="http://schemas.openxmlformats.org/officeDocument/2006/relationships/tags" Target="../tags/tag9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84.svg"/><Relationship Id="rId5" Type="http://schemas.openxmlformats.org/officeDocument/2006/relationships/tags" Target="../tags/tag100.xml"/><Relationship Id="rId15" Type="http://schemas.openxmlformats.org/officeDocument/2006/relationships/image" Target="../media/image64.png"/><Relationship Id="rId23" Type="http://schemas.openxmlformats.org/officeDocument/2006/relationships/image" Target="../media/image83.png"/><Relationship Id="rId10" Type="http://schemas.openxmlformats.org/officeDocument/2006/relationships/tags" Target="../tags/tag105.xml"/><Relationship Id="rId19" Type="http://schemas.openxmlformats.org/officeDocument/2006/relationships/image" Target="../media/image88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82.png"/><Relationship Id="rId2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08.xml"/><Relationship Id="rId7" Type="http://schemas.openxmlformats.org/officeDocument/2006/relationships/image" Target="../media/image81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92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23.png"/><Relationship Id="rId18" Type="http://schemas.openxmlformats.org/officeDocument/2006/relationships/image" Target="../media/image36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22.png"/><Relationship Id="rId17" Type="http://schemas.openxmlformats.org/officeDocument/2006/relationships/image" Target="../media/image35.png"/><Relationship Id="rId2" Type="http://schemas.openxmlformats.org/officeDocument/2006/relationships/tags" Target="../tags/tag110.xml"/><Relationship Id="rId16" Type="http://schemas.openxmlformats.org/officeDocument/2006/relationships/image" Target="../media/image26.jpe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21.png"/><Relationship Id="rId5" Type="http://schemas.openxmlformats.org/officeDocument/2006/relationships/tags" Target="../tags/tag113.xml"/><Relationship Id="rId15" Type="http://schemas.openxmlformats.org/officeDocument/2006/relationships/image" Target="../media/image25.jpe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9.png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00.png"/><Relationship Id="rId7" Type="http://schemas.openxmlformats.org/officeDocument/2006/relationships/image" Target="../media/image104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84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9.png"/><Relationship Id="rId10" Type="http://schemas.openxmlformats.org/officeDocument/2006/relationships/tags" Target="../tags/tag23.xml"/><Relationship Id="rId19" Type="http://schemas.openxmlformats.org/officeDocument/2006/relationships/image" Target="../media/image2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image" Target="../media/image26.jpeg"/><Relationship Id="rId12" Type="http://schemas.openxmlformats.org/officeDocument/2006/relationships/image" Target="../media/image2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tags" Target="../tags/tag30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5.png"/><Relationship Id="rId3" Type="http://schemas.openxmlformats.org/officeDocument/2006/relationships/tags" Target="../tags/tag33.xml"/><Relationship Id="rId7" Type="http://schemas.openxmlformats.org/officeDocument/2006/relationships/image" Target="../media/image33.png"/><Relationship Id="rId12" Type="http://schemas.openxmlformats.org/officeDocument/2006/relationships/image" Target="../media/image2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5.jpe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4.xml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D131-8038-A245-C020-B295D9622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12" y="2072932"/>
            <a:ext cx="10961225" cy="132234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IL" sz="3600" b="1" dirty="0">
                <a:latin typeface="Lato" panose="020F0502020204030203" pitchFamily="34" charset="77"/>
              </a:rPr>
              <a:t>What Makes Data Suitable for Deep Learning?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65AB1-0BC8-D130-43BF-0BDCD3CC3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387" y="4167831"/>
            <a:ext cx="9144000" cy="1189069"/>
          </a:xfrm>
        </p:spPr>
        <p:txBody>
          <a:bodyPr/>
          <a:lstStyle/>
          <a:p>
            <a:pPr algn="l"/>
            <a:r>
              <a:rPr lang="en-US" sz="2200" b="1" dirty="0" err="1"/>
              <a:t>Yotam</a:t>
            </a:r>
            <a:r>
              <a:rPr lang="en-US" sz="2200" b="1" dirty="0"/>
              <a:t> Alexander</a:t>
            </a:r>
          </a:p>
          <a:p>
            <a:pPr algn="l"/>
            <a:r>
              <a:rPr lang="en-US" sz="2200" dirty="0"/>
              <a:t>Tel Aviv University</a:t>
            </a:r>
            <a:endParaRPr lang="en-IL" sz="2200" dirty="0">
              <a:latin typeface="Lato" panose="020F0502020204030203" pitchFamily="34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EE874D-B163-73B4-C42E-C73F72105FC4}"/>
              </a:ext>
            </a:extLst>
          </p:cNvPr>
          <p:cNvSpPr txBox="1">
            <a:spLocks/>
          </p:cNvSpPr>
          <p:nvPr/>
        </p:nvSpPr>
        <p:spPr>
          <a:xfrm>
            <a:off x="615387" y="5570156"/>
            <a:ext cx="9144000" cy="59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L" sz="2000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2E740-2355-0515-7A3F-2A981CC85988}"/>
              </a:ext>
            </a:extLst>
          </p:cNvPr>
          <p:cNvSpPr/>
          <p:nvPr/>
        </p:nvSpPr>
        <p:spPr>
          <a:xfrm flipV="1">
            <a:off x="615387" y="3578857"/>
            <a:ext cx="10109763" cy="80272"/>
          </a:xfrm>
          <a:prstGeom prst="rect">
            <a:avLst/>
          </a:prstGeom>
          <a:solidFill>
            <a:srgbClr val="8945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656298-353C-F32A-F5E9-2996FE251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0179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273645"/>
            <a:ext cx="10515600" cy="6263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>
                <a:latin typeface="Lato" panose="020F0502020204030203" pitchFamily="34" charset="77"/>
              </a:rPr>
              <a:t>Seemingly distinct scientific discipline tying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distributions</a:t>
            </a:r>
            <a:r>
              <a:rPr lang="en-IL" sz="2200" dirty="0">
                <a:latin typeface="Lato" panose="020F0502020204030203" pitchFamily="34" charset="77"/>
              </a:rPr>
              <a:t> and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computational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EE34F26-06BF-DE82-D515-447FC7ECD563}"/>
              </a:ext>
            </a:extLst>
          </p:cNvPr>
          <p:cNvSpPr txBox="1"/>
          <p:nvPr/>
        </p:nvSpPr>
        <p:spPr>
          <a:xfrm>
            <a:off x="1227265" y="3222568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latin typeface="Lato" panose="020F0502020204030203" pitchFamily="34" charset="77"/>
              </a:rPr>
              <a:t>Distribution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0645C2-72FD-2C4C-DCCD-1E08027FE0D1}"/>
              </a:ext>
            </a:extLst>
          </p:cNvPr>
          <p:cNvSpPr txBox="1"/>
          <p:nvPr/>
        </p:nvSpPr>
        <p:spPr>
          <a:xfrm>
            <a:off x="1065362" y="4969333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latin typeface="Lato" panose="020F0502020204030203" pitchFamily="34" charset="77"/>
              </a:rPr>
              <a:t>Computational</a:t>
            </a:r>
          </a:p>
          <a:p>
            <a:pPr algn="ctr"/>
            <a:r>
              <a:rPr lang="en-US" sz="2000" b="1" dirty="0">
                <a:latin typeface="Lato" panose="020F0502020204030203" pitchFamily="34" charset="77"/>
              </a:rPr>
              <a:t>m</a:t>
            </a:r>
            <a:r>
              <a:rPr lang="en-IL" sz="2000" b="1" dirty="0">
                <a:latin typeface="Lato" panose="020F0502020204030203" pitchFamily="34" charset="77"/>
              </a:rPr>
              <a:t>odel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F2624B-6DAF-9FFE-4DAA-EB7EA4AF5E9C}"/>
              </a:ext>
            </a:extLst>
          </p:cNvPr>
          <p:cNvSpPr txBox="1"/>
          <p:nvPr/>
        </p:nvSpPr>
        <p:spPr>
          <a:xfrm>
            <a:off x="4114814" y="2062513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b="1" dirty="0">
                <a:latin typeface="Lato" panose="020F0502020204030203" pitchFamily="34" charset="77"/>
              </a:rPr>
              <a:t>Deep </a:t>
            </a:r>
            <a:r>
              <a:rPr lang="en-US" sz="2000" b="1" dirty="0">
                <a:latin typeface="Lato" panose="020F0502020204030203" pitchFamily="34" charset="77"/>
              </a:rPr>
              <a:t>l</a:t>
            </a:r>
            <a:r>
              <a:rPr lang="en-IL" sz="2000" b="1" dirty="0">
                <a:latin typeface="Lato" panose="020F0502020204030203" pitchFamily="34" charset="77"/>
              </a:rPr>
              <a:t>earning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C93E79-6586-1FED-D726-8A48A2B682CC}"/>
              </a:ext>
            </a:extLst>
          </p:cNvPr>
          <p:cNvSpPr txBox="1"/>
          <p:nvPr/>
        </p:nvSpPr>
        <p:spPr>
          <a:xfrm>
            <a:off x="7231402" y="2062513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b="1" dirty="0">
                <a:latin typeface="Lato" panose="020F0502020204030203" pitchFamily="34" charset="77"/>
              </a:rPr>
              <a:t>Quantum </a:t>
            </a:r>
            <a:r>
              <a:rPr lang="en-US" sz="2000" b="1" dirty="0">
                <a:latin typeface="Lato" panose="020F0502020204030203" pitchFamily="34" charset="77"/>
              </a:rPr>
              <a:t>p</a:t>
            </a:r>
            <a:r>
              <a:rPr lang="en-IL" sz="2000" b="1" dirty="0">
                <a:latin typeface="Lato" panose="020F0502020204030203" pitchFamily="34" charset="77"/>
              </a:rPr>
              <a:t>hysics</a:t>
            </a:r>
          </a:p>
        </p:txBody>
      </p:sp>
      <p:pic>
        <p:nvPicPr>
          <p:cNvPr id="83" name="Picture 8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6F98F8F-2CAE-411A-D88C-9C573E25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83" y="2890815"/>
            <a:ext cx="1237417" cy="832056"/>
          </a:xfrm>
          <a:prstGeom prst="rect">
            <a:avLst/>
          </a:prstGeom>
        </p:spPr>
      </p:pic>
      <p:pic>
        <p:nvPicPr>
          <p:cNvPr id="84" name="Picture 8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E9687A-A2AB-1544-AEE9-7E52854C3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74" y="4694047"/>
            <a:ext cx="2909462" cy="940713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8E446C5-4E8C-2B5E-4F14-884BDFF5D1D2}"/>
              </a:ext>
            </a:extLst>
          </p:cNvPr>
          <p:cNvSpPr txBox="1"/>
          <p:nvPr/>
        </p:nvSpPr>
        <p:spPr>
          <a:xfrm>
            <a:off x="4699554" y="377552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D</a:t>
            </a:r>
            <a:r>
              <a:rPr lang="en-IL" sz="2000" dirty="0">
                <a:latin typeface="Lato" panose="020F0502020204030203" pitchFamily="34" charset="77"/>
              </a:rPr>
              <a:t>ata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DDBED3B-00B2-CB54-E15E-7E653423536F}"/>
              </a:ext>
            </a:extLst>
          </p:cNvPr>
          <p:cNvSpPr txBox="1"/>
          <p:nvPr/>
        </p:nvSpPr>
        <p:spPr>
          <a:xfrm>
            <a:off x="7853386" y="3775425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T</a:t>
            </a:r>
            <a:r>
              <a:rPr lang="en-IL" sz="2000" dirty="0">
                <a:latin typeface="Lato" panose="020F0502020204030203" pitchFamily="34" charset="77"/>
              </a:rPr>
              <a:t>ensor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DED2BC-67EE-5D7F-7326-81D18C69FBC8}"/>
              </a:ext>
            </a:extLst>
          </p:cNvPr>
          <p:cNvSpPr txBox="1"/>
          <p:nvPr/>
        </p:nvSpPr>
        <p:spPr>
          <a:xfrm>
            <a:off x="4798245" y="5753722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dirty="0">
                <a:latin typeface="Lato" panose="020F0502020204030203" pitchFamily="34" charset="77"/>
              </a:rPr>
              <a:t>NN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C6561E-BC8C-951F-9D9E-8957D6901F82}"/>
              </a:ext>
            </a:extLst>
          </p:cNvPr>
          <p:cNvSpPr/>
          <p:nvPr/>
        </p:nvSpPr>
        <p:spPr>
          <a:xfrm>
            <a:off x="7915368" y="2953573"/>
            <a:ext cx="774000" cy="774000"/>
          </a:xfrm>
          <a:prstGeom prst="rect">
            <a:avLst/>
          </a:prstGeom>
          <a:solidFill>
            <a:srgbClr val="EFF7FF"/>
          </a:solidFill>
          <a:ln w="9525">
            <a:noFill/>
          </a:ln>
          <a:scene3d>
            <a:camera prst="obliqueTopRight"/>
            <a:lightRig rig="flat" dir="t"/>
          </a:scene3d>
          <a:sp3d extrusionH="774700" contourW="12700">
            <a:extrusionClr>
              <a:srgbClr val="E3EBF4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50BE7A6-748C-788C-20C0-5FECEA08FDB8}"/>
              </a:ext>
            </a:extLst>
          </p:cNvPr>
          <p:cNvCxnSpPr>
            <a:cxnSpLocks/>
          </p:cNvCxnSpPr>
          <p:nvPr/>
        </p:nvCxnSpPr>
        <p:spPr>
          <a:xfrm>
            <a:off x="484990" y="4327511"/>
            <a:ext cx="955138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353C05B-4C63-C98D-28B9-E0F8189461AC}"/>
              </a:ext>
            </a:extLst>
          </p:cNvPr>
          <p:cNvSpPr txBox="1"/>
          <p:nvPr/>
        </p:nvSpPr>
        <p:spPr>
          <a:xfrm>
            <a:off x="7395123" y="5763535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T</a:t>
            </a:r>
            <a:r>
              <a:rPr lang="en-IL" sz="2000" dirty="0">
                <a:latin typeface="Lato" panose="020F0502020204030203" pitchFamily="34" charset="77"/>
              </a:rPr>
              <a:t>ensor network</a:t>
            </a:r>
            <a:endParaRPr lang="en-IL" sz="20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pic>
        <p:nvPicPr>
          <p:cNvPr id="95" name="Picture 94" descr="A picture containing vector graphics, blur&#10;&#10;Description automatically generated">
            <a:extLst>
              <a:ext uri="{FF2B5EF4-FFF2-40B4-BE49-F238E27FC236}">
                <a16:creationId xmlns:a16="http://schemas.microsoft.com/office/drawing/2014/main" id="{C93A193B-E884-9600-0D42-B75681FC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607" y="4555571"/>
            <a:ext cx="2603461" cy="1137272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F81CFDE-39C7-C237-BA33-08CF9626CFE5}"/>
              </a:ext>
            </a:extLst>
          </p:cNvPr>
          <p:cNvCxnSpPr>
            <a:cxnSpLocks/>
          </p:cNvCxnSpPr>
          <p:nvPr/>
        </p:nvCxnSpPr>
        <p:spPr>
          <a:xfrm flipV="1">
            <a:off x="6684361" y="2009744"/>
            <a:ext cx="0" cy="43790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1F4A989-ED7F-2319-ADFB-5819303F2B51}"/>
              </a:ext>
            </a:extLst>
          </p:cNvPr>
          <p:cNvCxnSpPr>
            <a:cxnSpLocks/>
          </p:cNvCxnSpPr>
          <p:nvPr/>
        </p:nvCxnSpPr>
        <p:spPr>
          <a:xfrm flipV="1">
            <a:off x="3473238" y="2009744"/>
            <a:ext cx="0" cy="43790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7E4D74A-F098-3135-A822-E44C503A04D5}"/>
              </a:ext>
            </a:extLst>
          </p:cNvPr>
          <p:cNvCxnSpPr>
            <a:cxnSpLocks/>
          </p:cNvCxnSpPr>
          <p:nvPr/>
        </p:nvCxnSpPr>
        <p:spPr>
          <a:xfrm>
            <a:off x="483250" y="2580808"/>
            <a:ext cx="955138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8FD9-7FB7-223F-337B-022DACA21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10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0765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Tensors and Tensor Networks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245387"/>
            <a:ext cx="10515600" cy="7986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Tensor</a:t>
            </a:r>
            <a:r>
              <a:rPr lang="en-IL" sz="2200" b="1" dirty="0">
                <a:latin typeface="Lato" panose="020F0502020204030203" pitchFamily="34" charset="77"/>
              </a:rPr>
              <a:t> 		    </a:t>
            </a:r>
            <a:r>
              <a:rPr lang="en-IL" sz="2200" dirty="0">
                <a:latin typeface="Lato" panose="020F0502020204030203" pitchFamily="34" charset="77"/>
              </a:rPr>
              <a:t>– multi-dimensional array</a:t>
            </a:r>
            <a:endParaRPr lang="en-IL" sz="2200" b="1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8" name="Picture 47" descr="\documentclass{article}&#10;\usepackage{amsmath,amsfonts}&#10;\pagestyle{empty}&#10;\begin{document}&#10;&#10;&#10;$\mathcal{T} \in \mathbb{R}^{D_1 \times \cdots \times D_N}$&#10;&#10;&#10;\end{document}" title="IguanaTex Bitmap Display">
            <a:extLst>
              <a:ext uri="{FF2B5EF4-FFF2-40B4-BE49-F238E27FC236}">
                <a16:creationId xmlns:a16="http://schemas.microsoft.com/office/drawing/2014/main" id="{B5F9616A-BBFD-60AF-CABD-85BDB6BA8A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77984" y="1334174"/>
            <a:ext cx="1927860" cy="251460"/>
          </a:xfrm>
          <a:prstGeom prst="rect">
            <a:avLst/>
          </a:prstGeom>
        </p:spPr>
      </p:pic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C7C77AC9-FA88-826A-8475-15E22E1F5ED3}"/>
              </a:ext>
            </a:extLst>
          </p:cNvPr>
          <p:cNvSpPr txBox="1">
            <a:spLocks/>
          </p:cNvSpPr>
          <p:nvPr/>
        </p:nvSpPr>
        <p:spPr>
          <a:xfrm>
            <a:off x="486730" y="1938689"/>
            <a:ext cx="10515600" cy="51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solidFill>
                  <a:srgbClr val="8945AA"/>
                </a:solidFill>
              </a:rPr>
              <a:t>Tensor </a:t>
            </a:r>
            <a:r>
              <a:rPr lang="en-US" sz="2200" b="1" dirty="0">
                <a:solidFill>
                  <a:srgbClr val="8945AA"/>
                </a:solidFill>
              </a:rPr>
              <a:t>n</a:t>
            </a:r>
            <a:r>
              <a:rPr lang="en-IL" sz="2200" b="1" dirty="0">
                <a:solidFill>
                  <a:srgbClr val="8945AA"/>
                </a:solidFill>
              </a:rPr>
              <a:t>etworks </a:t>
            </a:r>
            <a:r>
              <a:rPr lang="en-IL" sz="2200" dirty="0"/>
              <a:t>(</a:t>
            </a:r>
            <a:r>
              <a:rPr lang="en-IL" sz="2200" b="1" dirty="0">
                <a:solidFill>
                  <a:srgbClr val="8945AA"/>
                </a:solidFill>
              </a:rPr>
              <a:t>TNs</a:t>
            </a:r>
            <a:r>
              <a:rPr lang="en-IL" sz="2200" dirty="0"/>
              <a:t>)</a:t>
            </a:r>
            <a:r>
              <a:rPr lang="en-US" sz="2200" b="1" dirty="0">
                <a:solidFill>
                  <a:srgbClr val="8945AA"/>
                </a:solidFill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–</a:t>
            </a:r>
            <a:r>
              <a:rPr lang="en-US" sz="2200" dirty="0">
                <a:latin typeface="Lato" panose="020F0502020204030203" pitchFamily="34" charset="77"/>
              </a:rPr>
              <a:t> g</a:t>
            </a:r>
            <a:r>
              <a:rPr lang="en-IL" sz="2200" dirty="0">
                <a:latin typeface="Lato" panose="020F0502020204030203" pitchFamily="34" charset="77"/>
              </a:rPr>
              <a:t>raphs in which: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endParaRPr lang="en-IL" sz="2200" b="1" dirty="0">
              <a:solidFill>
                <a:srgbClr val="8945A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F9979-9D43-CA0C-735D-BAEB417F8300}"/>
              </a:ext>
            </a:extLst>
          </p:cNvPr>
          <p:cNvSpPr txBox="1"/>
          <p:nvPr/>
        </p:nvSpPr>
        <p:spPr>
          <a:xfrm>
            <a:off x="1613696" y="2701316"/>
            <a:ext cx="1168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200" dirty="0">
                <a:latin typeface="Lato" panose="020F0502020204030203" pitchFamily="34" charset="77"/>
              </a:rPr>
              <a:t>vertices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3BD85D-A5C9-9856-422E-F6A74761FD67}"/>
              </a:ext>
            </a:extLst>
          </p:cNvPr>
          <p:cNvCxnSpPr>
            <a:cxnSpLocks/>
          </p:cNvCxnSpPr>
          <p:nvPr/>
        </p:nvCxnSpPr>
        <p:spPr>
          <a:xfrm flipH="1">
            <a:off x="2780474" y="2944469"/>
            <a:ext cx="812291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37B722-06A2-B500-356A-5682C935636F}"/>
              </a:ext>
            </a:extLst>
          </p:cNvPr>
          <p:cNvSpPr txBox="1"/>
          <p:nvPr/>
        </p:nvSpPr>
        <p:spPr>
          <a:xfrm>
            <a:off x="3620291" y="2705579"/>
            <a:ext cx="11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200" dirty="0">
                <a:latin typeface="Lato" panose="020F0502020204030203" pitchFamily="34" charset="77"/>
              </a:rPr>
              <a:t>tensors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62886-111B-4477-1062-1124A010C40E}"/>
              </a:ext>
            </a:extLst>
          </p:cNvPr>
          <p:cNvSpPr txBox="1"/>
          <p:nvPr/>
        </p:nvSpPr>
        <p:spPr>
          <a:xfrm>
            <a:off x="5979520" y="2697053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200" dirty="0">
                <a:latin typeface="Lato" panose="020F0502020204030203" pitchFamily="34" charset="77"/>
              </a:rPr>
              <a:t>edges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94CC88-9B35-F7BA-6E08-202895239ECD}"/>
              </a:ext>
            </a:extLst>
          </p:cNvPr>
          <p:cNvCxnSpPr>
            <a:cxnSpLocks/>
          </p:cNvCxnSpPr>
          <p:nvPr/>
        </p:nvCxnSpPr>
        <p:spPr>
          <a:xfrm flipH="1">
            <a:off x="6919464" y="2940206"/>
            <a:ext cx="812291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B91148-8798-E0AD-03F6-3A99118B2FA9}"/>
              </a:ext>
            </a:extLst>
          </p:cNvPr>
          <p:cNvSpPr txBox="1"/>
          <p:nvPr/>
        </p:nvSpPr>
        <p:spPr>
          <a:xfrm>
            <a:off x="7780307" y="2701316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200" dirty="0">
                <a:latin typeface="Lato" panose="020F0502020204030203" pitchFamily="34" charset="77"/>
              </a:rPr>
              <a:t>axes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1C1C3-DF64-194E-D2AA-1E7BDA7CDC6D}"/>
              </a:ext>
            </a:extLst>
          </p:cNvPr>
          <p:cNvGrpSpPr/>
          <p:nvPr/>
        </p:nvGrpSpPr>
        <p:grpSpPr>
          <a:xfrm>
            <a:off x="2865001" y="3371401"/>
            <a:ext cx="5651104" cy="1019647"/>
            <a:chOff x="1153583" y="3235807"/>
            <a:chExt cx="5651104" cy="10196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3DDE0F-E611-814E-EE84-CEF5C9DE0AEF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2550895" y="3860996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D4AAB31-EBEA-20F1-EB73-BE8D11965CA4}"/>
                    </a:ext>
                  </a:extLst>
                </p:cNvPr>
                <p:cNvSpPr/>
                <p:nvPr/>
              </p:nvSpPr>
              <p:spPr>
                <a:xfrm>
                  <a:off x="1389472" y="3707996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D4AAB31-EBEA-20F1-EB73-BE8D11965C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472" y="3707996"/>
                  <a:ext cx="306000" cy="306000"/>
                </a:xfrm>
                <a:prstGeom prst="ellipse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AE334E-C841-0BBA-9FE8-7DF7CCE9CD38}"/>
                </a:ext>
              </a:extLst>
            </p:cNvPr>
            <p:cNvSpPr txBox="1"/>
            <p:nvPr/>
          </p:nvSpPr>
          <p:spPr>
            <a:xfrm>
              <a:off x="1153583" y="3235807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scalar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B99B9CE-4BF5-9A6B-916A-D3E449E1B088}"/>
                    </a:ext>
                  </a:extLst>
                </p:cNvPr>
                <p:cNvSpPr/>
                <p:nvPr/>
              </p:nvSpPr>
              <p:spPr>
                <a:xfrm>
                  <a:off x="2855760" y="3707996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B99B9CE-4BF5-9A6B-916A-D3E449E1B0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760" y="3707996"/>
                  <a:ext cx="306000" cy="306000"/>
                </a:xfrm>
                <a:prstGeom prst="ellipse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3611F5-CB3F-187A-B25F-703A9EC7A110}"/>
                </a:ext>
              </a:extLst>
            </p:cNvPr>
            <p:cNvSpPr txBox="1"/>
            <p:nvPr/>
          </p:nvSpPr>
          <p:spPr>
            <a:xfrm>
              <a:off x="2613459" y="3235807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vector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520CAA-5907-B3DB-C5A4-4DAF9FCDF8B7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974065" y="3860996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E28D089-DBD9-0964-CED6-7FE3D6840D46}"/>
                    </a:ext>
                  </a:extLst>
                </p:cNvPr>
                <p:cNvSpPr/>
                <p:nvPr/>
              </p:nvSpPr>
              <p:spPr>
                <a:xfrm>
                  <a:off x="4278930" y="3707996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E28D089-DBD9-0964-CED6-7FE3D6840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930" y="3707996"/>
                  <a:ext cx="306000" cy="306000"/>
                </a:xfrm>
                <a:prstGeom prst="ellipse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082A22-8A27-BCAB-E809-D1A342BC33CC}"/>
                </a:ext>
              </a:extLst>
            </p:cNvPr>
            <p:cNvSpPr txBox="1"/>
            <p:nvPr/>
          </p:nvSpPr>
          <p:spPr>
            <a:xfrm>
              <a:off x="4029414" y="3235807"/>
              <a:ext cx="805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matrix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E76EC9-F434-6492-98E2-A8D944FA220D}"/>
                </a:ext>
              </a:extLst>
            </p:cNvPr>
            <p:cNvCxnSpPr>
              <a:cxnSpLocks/>
              <a:endCxn id="33" idx="6"/>
            </p:cNvCxnSpPr>
            <p:nvPr/>
          </p:nvCxnSpPr>
          <p:spPr>
            <a:xfrm flipH="1">
              <a:off x="4584930" y="3860996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5AA1B9-5F8B-0BB9-45A6-01E1C726C541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5638129" y="3862949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AFB60B9-6BB6-F733-7862-74F663B3FA34}"/>
                    </a:ext>
                  </a:extLst>
                </p:cNvPr>
                <p:cNvSpPr/>
                <p:nvPr/>
              </p:nvSpPr>
              <p:spPr>
                <a:xfrm>
                  <a:off x="5942994" y="3709949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AFB60B9-6BB6-F733-7862-74F663B3FA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994" y="3709949"/>
                  <a:ext cx="306000" cy="306000"/>
                </a:xfrm>
                <a:prstGeom prst="ellipse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DE2975-A4DD-24D1-1116-A9092F08CA12}"/>
                </a:ext>
              </a:extLst>
            </p:cNvPr>
            <p:cNvSpPr txBox="1"/>
            <p:nvPr/>
          </p:nvSpPr>
          <p:spPr>
            <a:xfrm>
              <a:off x="5387311" y="3237760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3-dim tensor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EE48937-87E1-810B-C821-CB1B84801602}"/>
                </a:ext>
              </a:extLst>
            </p:cNvPr>
            <p:cNvCxnSpPr>
              <a:cxnSpLocks/>
              <a:endCxn id="38" idx="6"/>
            </p:cNvCxnSpPr>
            <p:nvPr/>
          </p:nvCxnSpPr>
          <p:spPr>
            <a:xfrm flipH="1">
              <a:off x="6248994" y="3862949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C6A0A2-F997-A8A0-67D6-2F1B60EF6793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 flipV="1">
              <a:off x="6095994" y="4015949"/>
              <a:ext cx="0" cy="23950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Content Placeholder 2 3">
            <a:extLst>
              <a:ext uri="{FF2B5EF4-FFF2-40B4-BE49-F238E27FC236}">
                <a16:creationId xmlns:a16="http://schemas.microsoft.com/office/drawing/2014/main" id="{CDFDD80E-1C61-354F-00DF-01A92618F850}"/>
              </a:ext>
            </a:extLst>
          </p:cNvPr>
          <p:cNvSpPr txBox="1">
            <a:spLocks/>
          </p:cNvSpPr>
          <p:nvPr/>
        </p:nvSpPr>
        <p:spPr>
          <a:xfrm>
            <a:off x="1623072" y="4657709"/>
            <a:ext cx="10515600" cy="66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200" dirty="0"/>
              <a:t>e</a:t>
            </a:r>
            <a:r>
              <a:rPr lang="en-IL" sz="2200" dirty="0"/>
              <a:t>dge connecting two vertices (tensors) represents </a:t>
            </a:r>
            <a:r>
              <a:rPr lang="en-IL" sz="2200" b="1" dirty="0">
                <a:solidFill>
                  <a:srgbClr val="8945AA"/>
                </a:solidFill>
              </a:rPr>
              <a:t>contraction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217C7A-AEEC-3927-0E93-2CF8230F9EED}"/>
              </a:ext>
            </a:extLst>
          </p:cNvPr>
          <p:cNvGrpSpPr/>
          <p:nvPr/>
        </p:nvGrpSpPr>
        <p:grpSpPr>
          <a:xfrm>
            <a:off x="2508720" y="5378213"/>
            <a:ext cx="7615592" cy="1099226"/>
            <a:chOff x="2206006" y="4961063"/>
            <a:chExt cx="7615592" cy="1099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CFCB4FA-E95E-93F3-D79E-F6AFB008CFA0}"/>
                    </a:ext>
                  </a:extLst>
                </p:cNvPr>
                <p:cNvSpPr/>
                <p:nvPr/>
              </p:nvSpPr>
              <p:spPr>
                <a:xfrm>
                  <a:off x="2485704" y="5482483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CFCB4FA-E95E-93F3-D79E-F6AFB008C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704" y="5482483"/>
                  <a:ext cx="306000" cy="306000"/>
                </a:xfrm>
                <a:prstGeom prst="ellipse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B42AEBE-4AAD-F2D5-3522-25105C8E8803}"/>
                </a:ext>
              </a:extLst>
            </p:cNvPr>
            <p:cNvSpPr txBox="1"/>
            <p:nvPr/>
          </p:nvSpPr>
          <p:spPr>
            <a:xfrm>
              <a:off x="2206006" y="4964227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inner product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F44D9BB-944A-01BC-9B41-1364A41B9292}"/>
                </a:ext>
              </a:extLst>
            </p:cNvPr>
            <p:cNvCxnSpPr>
              <a:cxnSpLocks/>
              <a:stCxn id="152" idx="2"/>
              <a:endCxn id="148" idx="6"/>
            </p:cNvCxnSpPr>
            <p:nvPr/>
          </p:nvCxnSpPr>
          <p:spPr>
            <a:xfrm flipH="1">
              <a:off x="2791704" y="5635483"/>
              <a:ext cx="30368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FC7FA68-D11D-E282-1BAB-E60C8CDF905C}"/>
                    </a:ext>
                  </a:extLst>
                </p:cNvPr>
                <p:cNvSpPr/>
                <p:nvPr/>
              </p:nvSpPr>
              <p:spPr>
                <a:xfrm>
                  <a:off x="3095389" y="5482483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FC7FA68-D11D-E282-1BAB-E60C8CDF9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389" y="5482483"/>
                  <a:ext cx="306000" cy="306000"/>
                </a:xfrm>
                <a:prstGeom prst="ellipse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F4CCE90-1A37-B38B-5DFF-8F6E9245FAA5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 flipH="1">
              <a:off x="4660949" y="5632319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D6FB2EB1-D767-21E2-8B77-F9431BF858B0}"/>
                    </a:ext>
                  </a:extLst>
                </p:cNvPr>
                <p:cNvSpPr/>
                <p:nvPr/>
              </p:nvSpPr>
              <p:spPr>
                <a:xfrm>
                  <a:off x="4965814" y="5479319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D6FB2EB1-D767-21E2-8B77-F9431BF85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814" y="5479319"/>
                  <a:ext cx="306000" cy="306000"/>
                </a:xfrm>
                <a:prstGeom prst="ellipse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9902015-1E13-34C3-4933-A223F992DB23}"/>
                </a:ext>
              </a:extLst>
            </p:cNvPr>
            <p:cNvSpPr txBox="1"/>
            <p:nvPr/>
          </p:nvSpPr>
          <p:spPr>
            <a:xfrm>
              <a:off x="4336659" y="4961063"/>
              <a:ext cx="2173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matrix multiplication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37AE0FC-D68F-9C6A-C63C-BCB25CB160F7}"/>
                </a:ext>
              </a:extLst>
            </p:cNvPr>
            <p:cNvCxnSpPr>
              <a:cxnSpLocks/>
              <a:stCxn id="159" idx="2"/>
              <a:endCxn id="156" idx="6"/>
            </p:cNvCxnSpPr>
            <p:nvPr/>
          </p:nvCxnSpPr>
          <p:spPr>
            <a:xfrm flipH="1">
              <a:off x="5271814" y="5632319"/>
              <a:ext cx="30368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A449C44-3EDD-37C2-A5C6-D13014C8DD53}"/>
                    </a:ext>
                  </a:extLst>
                </p:cNvPr>
                <p:cNvSpPr/>
                <p:nvPr/>
              </p:nvSpPr>
              <p:spPr>
                <a:xfrm>
                  <a:off x="5575499" y="5479319"/>
                  <a:ext cx="306000" cy="306000"/>
                </a:xfrm>
                <a:prstGeom prst="ellipse">
                  <a:avLst/>
                </a:prstGeom>
                <a:solidFill>
                  <a:srgbClr val="C0D6F7"/>
                </a:solid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x-none" sz="1300" b="1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A449C44-3EDD-37C2-A5C6-D13014C8D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499" y="5479319"/>
                  <a:ext cx="306000" cy="306000"/>
                </a:xfrm>
                <a:prstGeom prst="ellipse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  <a:ln>
                  <a:noFill/>
                </a:ln>
                <a:effectLst>
                  <a:innerShdw blurRad="254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40CA52E-D782-05B7-460E-39592E94086F}"/>
                </a:ext>
              </a:extLst>
            </p:cNvPr>
            <p:cNvCxnSpPr>
              <a:cxnSpLocks/>
              <a:endCxn id="159" idx="6"/>
            </p:cNvCxnSpPr>
            <p:nvPr/>
          </p:nvCxnSpPr>
          <p:spPr>
            <a:xfrm flipH="1">
              <a:off x="5881499" y="5632319"/>
              <a:ext cx="30486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272EF2-9D09-CD14-6CD2-DA57E0BAF19E}"/>
                </a:ext>
              </a:extLst>
            </p:cNvPr>
            <p:cNvGrpSpPr/>
            <p:nvPr/>
          </p:nvGrpSpPr>
          <p:grpSpPr>
            <a:xfrm>
              <a:off x="7070322" y="4978417"/>
              <a:ext cx="2751276" cy="1081872"/>
              <a:chOff x="5185661" y="5358092"/>
              <a:chExt cx="2352101" cy="92490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9599C1-7DAB-2299-728E-B26F6E6F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8551" y="5797756"/>
                <a:ext cx="299211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ADCC20B-FD68-0B4A-F762-E598B9BB0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8981" y="5474336"/>
                <a:ext cx="353828" cy="12104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C001B5-6E4C-6C04-7DA9-9A9CE881D4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4075" y="5593863"/>
                <a:ext cx="9358" cy="4396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D267922-DE2A-F0BB-A9AE-B26D20FBFA95}"/>
                  </a:ext>
                </a:extLst>
              </p:cNvPr>
              <p:cNvCxnSpPr>
                <a:cxnSpLocks/>
                <a:endCxn id="24" idx="2"/>
              </p:cNvCxnSpPr>
              <p:nvPr/>
            </p:nvCxnSpPr>
            <p:spPr>
              <a:xfrm>
                <a:off x="5185661" y="6080573"/>
                <a:ext cx="280772" cy="1380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6453D02-63AF-7EA7-CA38-EA8D6AB65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1570" y="5562010"/>
                <a:ext cx="352103" cy="54301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B6B8A0B-FF1E-A73F-32F9-7824871ED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6012" y="5747464"/>
                <a:ext cx="669928" cy="44543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00A4564-F015-427E-A098-7041EDE77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3045" y="5455377"/>
                <a:ext cx="492791" cy="30479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DF95654-9ADD-E6C1-649E-471212E8A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3433" y="5516685"/>
                <a:ext cx="704058" cy="10326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6D9A1BB-C77D-E446-D788-487074903840}"/>
                  </a:ext>
                </a:extLst>
              </p:cNvPr>
              <p:cNvSpPr/>
              <p:nvPr/>
            </p:nvSpPr>
            <p:spPr>
              <a:xfrm>
                <a:off x="5466433" y="5963573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F7B9CF0-61DD-D11B-B000-6E53F3A11063}"/>
                  </a:ext>
                </a:extLst>
              </p:cNvPr>
              <p:cNvSpPr/>
              <p:nvPr/>
            </p:nvSpPr>
            <p:spPr>
              <a:xfrm>
                <a:off x="6067940" y="5478382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59285E-8E1C-04FC-BB1E-1B2702C24652}"/>
                  </a:ext>
                </a:extLst>
              </p:cNvPr>
              <p:cNvSpPr/>
              <p:nvPr/>
            </p:nvSpPr>
            <p:spPr>
              <a:xfrm>
                <a:off x="6514449" y="5358092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99FF85C-8D0B-7F05-77B3-E8B159A8B2AA}"/>
                  </a:ext>
                </a:extLst>
              </p:cNvPr>
              <p:cNvSpPr/>
              <p:nvPr/>
            </p:nvSpPr>
            <p:spPr>
              <a:xfrm>
                <a:off x="6420043" y="6021395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8B3B6E5-6A98-878A-60AE-81495579BB2E}"/>
                  </a:ext>
                </a:extLst>
              </p:cNvPr>
              <p:cNvSpPr/>
              <p:nvPr/>
            </p:nvSpPr>
            <p:spPr>
              <a:xfrm>
                <a:off x="7007240" y="5680756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030A9F6-9FAC-6C67-A14A-55A54463F763}"/>
                  </a:ext>
                </a:extLst>
              </p:cNvPr>
              <p:cNvCxnSpPr>
                <a:cxnSpLocks/>
                <a:stCxn id="24" idx="6"/>
                <a:endCxn id="30" idx="2"/>
              </p:cNvCxnSpPr>
              <p:nvPr/>
            </p:nvCxnSpPr>
            <p:spPr>
              <a:xfrm>
                <a:off x="5728036" y="6094374"/>
                <a:ext cx="692007" cy="5782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CFCF4F9-AE26-726A-1335-BAF29C0FFA61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5185661" y="5499421"/>
                <a:ext cx="280772" cy="1380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BF3971B-C8DB-7AFE-0847-E711F186566C}"/>
                  </a:ext>
                </a:extLst>
              </p:cNvPr>
              <p:cNvSpPr/>
              <p:nvPr/>
            </p:nvSpPr>
            <p:spPr>
              <a:xfrm>
                <a:off x="5466433" y="5382421"/>
                <a:ext cx="261603" cy="261603"/>
              </a:xfrm>
              <a:prstGeom prst="ellipse">
                <a:avLst/>
              </a:prstGeom>
              <a:solidFill>
                <a:srgbClr val="C0D6F7"/>
              </a:solidFill>
              <a:ln>
                <a:noFill/>
              </a:ln>
              <a:effectLst>
                <a:innerShdw blurRad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3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F039F8A5-1FF4-5F78-B246-CEA67B8C0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11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5801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5BA488A-50BB-BB77-B596-84C9FD119718}"/>
              </a:ext>
            </a:extLst>
          </p:cNvPr>
          <p:cNvSpPr/>
          <p:nvPr/>
        </p:nvSpPr>
        <p:spPr>
          <a:xfrm>
            <a:off x="9108946" y="5560017"/>
            <a:ext cx="2871300" cy="819341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92952"/>
            <a:ext cx="10515600" cy="838642"/>
          </a:xfrm>
        </p:spPr>
        <p:txBody>
          <a:bodyPr>
            <a:normAutofit fontScale="90000"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Assessing Suitability of Distribution to Computational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804276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E787F-6239-414C-4E9D-D36D10667D8E}"/>
              </a:ext>
            </a:extLst>
          </p:cNvPr>
          <p:cNvSpPr txBox="1"/>
          <p:nvPr/>
        </p:nvSpPr>
        <p:spPr>
          <a:xfrm>
            <a:off x="1518135" y="2238974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latin typeface="Lato" panose="020F0502020204030203" pitchFamily="34" charset="77"/>
              </a:rPr>
              <a:t>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5E59C-39FB-DB68-0CBA-19B6FEC00545}"/>
              </a:ext>
            </a:extLst>
          </p:cNvPr>
          <p:cNvSpPr txBox="1"/>
          <p:nvPr/>
        </p:nvSpPr>
        <p:spPr>
          <a:xfrm>
            <a:off x="1356232" y="3985738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latin typeface="Lato" panose="020F0502020204030203" pitchFamily="34" charset="77"/>
              </a:rPr>
              <a:t>Computational</a:t>
            </a:r>
          </a:p>
          <a:p>
            <a:pPr algn="ctr"/>
            <a:r>
              <a:rPr lang="en-US" sz="2000" b="1" dirty="0">
                <a:latin typeface="Lato" panose="020F0502020204030203" pitchFamily="34" charset="77"/>
              </a:rPr>
              <a:t>m</a:t>
            </a:r>
            <a:r>
              <a:rPr lang="en-IL" sz="2000" b="1" dirty="0">
                <a:latin typeface="Lato" panose="020F0502020204030203" pitchFamily="34" charset="77"/>
              </a:rPr>
              <a:t>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4A6E0-66F4-ABC9-9D75-8E4530E41C0C}"/>
              </a:ext>
            </a:extLst>
          </p:cNvPr>
          <p:cNvSpPr txBox="1"/>
          <p:nvPr/>
        </p:nvSpPr>
        <p:spPr>
          <a:xfrm>
            <a:off x="4405684" y="1092986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b="1" dirty="0">
                <a:latin typeface="Lato" panose="020F0502020204030203" pitchFamily="34" charset="77"/>
              </a:rPr>
              <a:t>Deep </a:t>
            </a:r>
            <a:r>
              <a:rPr lang="en-US" sz="2000" b="1" dirty="0">
                <a:latin typeface="Lato" panose="020F0502020204030203" pitchFamily="34" charset="77"/>
              </a:rPr>
              <a:t>l</a:t>
            </a:r>
            <a:r>
              <a:rPr lang="en-IL" sz="2000" b="1" dirty="0">
                <a:latin typeface="Lato" panose="020F0502020204030203" pitchFamily="34" charset="77"/>
              </a:rPr>
              <a:t>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B0E3-5261-2A3E-CF07-C807F95901BE}"/>
              </a:ext>
            </a:extLst>
          </p:cNvPr>
          <p:cNvSpPr txBox="1"/>
          <p:nvPr/>
        </p:nvSpPr>
        <p:spPr>
          <a:xfrm>
            <a:off x="7522272" y="109298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b="1" dirty="0">
                <a:latin typeface="Lato" panose="020F0502020204030203" pitchFamily="34" charset="77"/>
              </a:rPr>
              <a:t>Quantum </a:t>
            </a:r>
            <a:r>
              <a:rPr lang="en-US" sz="2000" b="1" dirty="0">
                <a:latin typeface="Lato" panose="020F0502020204030203" pitchFamily="34" charset="77"/>
              </a:rPr>
              <a:t>p</a:t>
            </a:r>
            <a:r>
              <a:rPr lang="en-IL" sz="2000" b="1" dirty="0">
                <a:latin typeface="Lato" panose="020F0502020204030203" pitchFamily="34" charset="77"/>
              </a:rPr>
              <a:t>hysics</a:t>
            </a:r>
          </a:p>
        </p:txBody>
      </p:sp>
      <p:pic>
        <p:nvPicPr>
          <p:cNvPr id="11" name="Picture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EA3F66C-F70E-AAB3-1FEF-B3D230AD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53" y="1921288"/>
            <a:ext cx="1237417" cy="832056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DE96D3-EA74-B0E6-B3DD-219D4E020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44" y="3724520"/>
            <a:ext cx="2909462" cy="9407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6E7467-F5B9-7F93-801A-53E35A25D88E}"/>
              </a:ext>
            </a:extLst>
          </p:cNvPr>
          <p:cNvSpPr txBox="1"/>
          <p:nvPr/>
        </p:nvSpPr>
        <p:spPr>
          <a:xfrm>
            <a:off x="4990424" y="2805996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D</a:t>
            </a:r>
            <a:r>
              <a:rPr lang="en-IL" sz="2000" dirty="0">
                <a:latin typeface="Lato" panose="020F0502020204030203" pitchFamily="34" charset="77"/>
              </a:rPr>
              <a:t>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F1365-8CDC-2964-FDE1-7B43DAC5A8FD}"/>
              </a:ext>
            </a:extLst>
          </p:cNvPr>
          <p:cNvSpPr txBox="1"/>
          <p:nvPr/>
        </p:nvSpPr>
        <p:spPr>
          <a:xfrm>
            <a:off x="8135378" y="280589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T</a:t>
            </a:r>
            <a:r>
              <a:rPr lang="en-IL" sz="2000" dirty="0">
                <a:latin typeface="Lato" panose="020F0502020204030203" pitchFamily="34" charset="77"/>
              </a:rPr>
              <a:t>ensor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73318-C941-5061-4C2C-92C1CBE00C63}"/>
              </a:ext>
            </a:extLst>
          </p:cNvPr>
          <p:cNvSpPr txBox="1"/>
          <p:nvPr/>
        </p:nvSpPr>
        <p:spPr>
          <a:xfrm>
            <a:off x="5089115" y="4784195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dirty="0">
                <a:latin typeface="Lato" panose="020F0502020204030203" pitchFamily="34" charset="77"/>
              </a:rPr>
              <a:t>NN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E66CA-BF8B-0D47-FFB9-B6289E478F4B}"/>
              </a:ext>
            </a:extLst>
          </p:cNvPr>
          <p:cNvSpPr/>
          <p:nvPr/>
        </p:nvSpPr>
        <p:spPr>
          <a:xfrm>
            <a:off x="8206238" y="1984046"/>
            <a:ext cx="774000" cy="774000"/>
          </a:xfrm>
          <a:prstGeom prst="rect">
            <a:avLst/>
          </a:prstGeom>
          <a:solidFill>
            <a:srgbClr val="EFF7FF"/>
          </a:solidFill>
          <a:ln w="9525">
            <a:noFill/>
          </a:ln>
          <a:scene3d>
            <a:camera prst="obliqueTopRight"/>
            <a:lightRig rig="flat" dir="t"/>
          </a:scene3d>
          <a:sp3d extrusionH="774700" contourW="12700">
            <a:extrusionClr>
              <a:srgbClr val="E3EBF4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4A576-E0D0-0074-6AFB-1B80764F818F}"/>
              </a:ext>
            </a:extLst>
          </p:cNvPr>
          <p:cNvSpPr txBox="1"/>
          <p:nvPr/>
        </p:nvSpPr>
        <p:spPr>
          <a:xfrm>
            <a:off x="854646" y="5658788"/>
            <a:ext cx="290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000" b="1" dirty="0">
                <a:latin typeface="Lato" panose="020F0502020204030203" pitchFamily="34" charset="77"/>
              </a:rPr>
              <a:t>Theory for suitability</a:t>
            </a:r>
          </a:p>
          <a:p>
            <a:pPr algn="ctr"/>
            <a:r>
              <a:rPr lang="en-IL" sz="2000" b="1" dirty="0">
                <a:latin typeface="Lato" panose="020F0502020204030203" pitchFamily="34" charset="77"/>
              </a:rPr>
              <a:t>of distribution to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B84084-18C7-32B1-8FFD-A785F5777FBF}"/>
              </a:ext>
            </a:extLst>
          </p:cNvPr>
          <p:cNvCxnSpPr>
            <a:cxnSpLocks/>
          </p:cNvCxnSpPr>
          <p:nvPr/>
        </p:nvCxnSpPr>
        <p:spPr>
          <a:xfrm>
            <a:off x="775860" y="5369799"/>
            <a:ext cx="9549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48C89E-CB1B-C5F1-8D2E-FBA758AB42C1}"/>
              </a:ext>
            </a:extLst>
          </p:cNvPr>
          <p:cNvSpPr txBox="1"/>
          <p:nvPr/>
        </p:nvSpPr>
        <p:spPr>
          <a:xfrm>
            <a:off x="8365639" y="5798022"/>
            <a:ext cx="49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3200" dirty="0">
                <a:latin typeface="Lato" panose="020F0502020204030203" pitchFamily="34" charset="77"/>
              </a:rPr>
              <a:t>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385E7-ADF3-FD11-91B1-E5FAEDC1C8E5}"/>
              </a:ext>
            </a:extLst>
          </p:cNvPr>
          <p:cNvSpPr txBox="1"/>
          <p:nvPr/>
        </p:nvSpPr>
        <p:spPr>
          <a:xfrm>
            <a:off x="5065715" y="5798022"/>
            <a:ext cx="49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3200" dirty="0">
                <a:latin typeface="Lato" panose="020F0502020204030203" pitchFamily="34" charset="77"/>
              </a:rPr>
              <a:t>❌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44889E-B903-79A4-8305-CAFD168D1AC5}"/>
              </a:ext>
            </a:extLst>
          </p:cNvPr>
          <p:cNvCxnSpPr>
            <a:cxnSpLocks/>
          </p:cNvCxnSpPr>
          <p:nvPr/>
        </p:nvCxnSpPr>
        <p:spPr>
          <a:xfrm>
            <a:off x="775860" y="3357984"/>
            <a:ext cx="955138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64A385-A484-EEA7-A601-002110AC4C19}"/>
              </a:ext>
            </a:extLst>
          </p:cNvPr>
          <p:cNvSpPr txBox="1"/>
          <p:nvPr/>
        </p:nvSpPr>
        <p:spPr>
          <a:xfrm>
            <a:off x="8387320" y="479400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Lato" panose="020F0502020204030203" pitchFamily="34" charset="77"/>
              </a:rPr>
              <a:t>TN</a:t>
            </a:r>
            <a:endParaRPr lang="en-IL" sz="2000" dirty="0">
              <a:latin typeface="Lato" panose="020F0502020204030203" pitchFamily="34" charset="77"/>
            </a:endParaRPr>
          </a:p>
        </p:txBody>
      </p:sp>
      <p:pic>
        <p:nvPicPr>
          <p:cNvPr id="17" name="Picture 16" descr="A picture containing vector graphics, blur&#10;&#10;Description automatically generated">
            <a:extLst>
              <a:ext uri="{FF2B5EF4-FFF2-40B4-BE49-F238E27FC236}">
                <a16:creationId xmlns:a16="http://schemas.microsoft.com/office/drawing/2014/main" id="{DAB23F01-095A-4898-00A3-B1678ED19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477" y="3586044"/>
            <a:ext cx="2603461" cy="113727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203339-86CE-B802-0047-4FC1F9ED0552}"/>
              </a:ext>
            </a:extLst>
          </p:cNvPr>
          <p:cNvCxnSpPr>
            <a:cxnSpLocks/>
          </p:cNvCxnSpPr>
          <p:nvPr/>
        </p:nvCxnSpPr>
        <p:spPr>
          <a:xfrm flipV="1">
            <a:off x="6975231" y="1040217"/>
            <a:ext cx="0" cy="556064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2BD335-7AEA-E88F-CDE9-625F904B11F7}"/>
              </a:ext>
            </a:extLst>
          </p:cNvPr>
          <p:cNvCxnSpPr>
            <a:cxnSpLocks/>
          </p:cNvCxnSpPr>
          <p:nvPr/>
        </p:nvCxnSpPr>
        <p:spPr>
          <a:xfrm flipV="1">
            <a:off x="3764108" y="1040217"/>
            <a:ext cx="0" cy="553439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732C92-14DF-445E-C253-59FC2CD42683}"/>
              </a:ext>
            </a:extLst>
          </p:cNvPr>
          <p:cNvCxnSpPr>
            <a:cxnSpLocks/>
          </p:cNvCxnSpPr>
          <p:nvPr/>
        </p:nvCxnSpPr>
        <p:spPr>
          <a:xfrm>
            <a:off x="774120" y="1611281"/>
            <a:ext cx="955138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C1C7526-A49C-2BEA-4B13-FAFABE033CA2}"/>
              </a:ext>
            </a:extLst>
          </p:cNvPr>
          <p:cNvSpPr txBox="1"/>
          <p:nvPr/>
        </p:nvSpPr>
        <p:spPr>
          <a:xfrm>
            <a:off x="9108946" y="5633753"/>
            <a:ext cx="2871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dirty="0">
                <a:latin typeface="Lato" panose="020F0502020204030203" pitchFamily="34" charset="77"/>
              </a:rPr>
              <a:t>based on </a:t>
            </a:r>
          </a:p>
          <a:p>
            <a:pPr algn="ctr"/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quantum entanglement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CD21A39-DCC7-CB60-D265-252C6346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12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640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Quantum Entanglement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345333"/>
            <a:ext cx="10515600" cy="5007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>
                <a:latin typeface="Lato" panose="020F0502020204030203" pitchFamily="34" charset="77"/>
              </a:rPr>
              <a:t>Quantifies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dependencies that tensor admits under partitions of its axes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 descr="A picture containing text, wheel, window, Ferris wheel&#10;&#10;Description automatically generated">
            <a:extLst>
              <a:ext uri="{FF2B5EF4-FFF2-40B4-BE49-F238E27FC236}">
                <a16:creationId xmlns:a16="http://schemas.microsoft.com/office/drawing/2014/main" id="{5800B530-7ACF-5F65-3A90-AC4F0379D4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367" y="1891008"/>
            <a:ext cx="1777264" cy="1777264"/>
          </a:xfrm>
          <a:prstGeom prst="rect">
            <a:avLst/>
          </a:prstGeom>
        </p:spPr>
      </p:pic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DFEDA7A3-FFF8-53E3-84C5-2143FC69F10F}"/>
              </a:ext>
            </a:extLst>
          </p:cNvPr>
          <p:cNvSpPr txBox="1">
            <a:spLocks/>
          </p:cNvSpPr>
          <p:nvPr/>
        </p:nvSpPr>
        <p:spPr>
          <a:xfrm>
            <a:off x="486730" y="3799472"/>
            <a:ext cx="10515600" cy="50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/>
              <a:t>Let		          </a:t>
            </a:r>
            <a:r>
              <a:rPr lang="en-US" sz="2200" dirty="0"/>
              <a:t>  </a:t>
            </a:r>
            <a:r>
              <a:rPr lang="en-IL" sz="2200" dirty="0"/>
              <a:t>and   </a:t>
            </a:r>
            <a:endParaRPr lang="en-IL" sz="2200" b="1" dirty="0">
              <a:solidFill>
                <a:srgbClr val="8945AA"/>
              </a:solidFill>
            </a:endParaRPr>
          </a:p>
        </p:txBody>
      </p:sp>
      <p:pic>
        <p:nvPicPr>
          <p:cNvPr id="16" name="Picture 15" descr="\documentclass{article}&#10;\usepackage{amsmath,amsfonts}&#10;\pagestyle{empty}&#10;\begin{document}&#10;&#10;&#10;$\mathcal{T} \in \mathbb{R}^{D_1 \times \cdots \times D_N}$&#10;&#10;&#10;\end{document}" title="IguanaTex Bitmap Display">
            <a:extLst>
              <a:ext uri="{FF2B5EF4-FFF2-40B4-BE49-F238E27FC236}">
                <a16:creationId xmlns:a16="http://schemas.microsoft.com/office/drawing/2014/main" id="{2C617355-5DE6-EF30-5DD0-D60F626A77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91699" y="3881114"/>
            <a:ext cx="1927860" cy="251460"/>
          </a:xfrm>
          <a:prstGeom prst="rect">
            <a:avLst/>
          </a:prstGeom>
        </p:spPr>
      </p:pic>
      <p:pic>
        <p:nvPicPr>
          <p:cNvPr id="20" name="Picture 19" descr="\documentclass[10pt]{article}&#10;\usepackage[usenames]{color} %used for font color&#10;\usepackage{amssymb} %maths&#10;\usepackage{amsmath} %maths&#10;\usepackage[utf8]{inputenc} %useful to type directly diacritic characters&#10;&#10;\pagestyle{empty}&#10;\begin{document}&#10;$\mathcal{I} \subseteq \{1, \ldots, N\}$&#10;\end{document}&#10;" title="IguanaTex Bitmap Display">
            <a:extLst>
              <a:ext uri="{FF2B5EF4-FFF2-40B4-BE49-F238E27FC236}">
                <a16:creationId xmlns:a16="http://schemas.microsoft.com/office/drawing/2014/main" id="{272683AE-FB1B-EB34-20F9-5A7A00C206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40306" y="3879408"/>
            <a:ext cx="1844040" cy="279400"/>
          </a:xfrm>
          <a:prstGeom prst="rect">
            <a:avLst/>
          </a:prstGeom>
        </p:spPr>
      </p:pic>
      <p:pic>
        <p:nvPicPr>
          <p:cNvPr id="22" name="Picture 21" descr="\documentclass{article}&#10;\usepackage{amsmath,amssymb,stmaryrd}&#10;\pagestyle{empty}&#10;&#10;&#10;\begin{document}&#10;&#10;$\text{mat}_{\mathcal{I}} (\mathcal{T})$&#10;&#10;&#10;\end{document}" title="IguanaTex Bitmap Display">
            <a:extLst>
              <a:ext uri="{FF2B5EF4-FFF2-40B4-BE49-F238E27FC236}">
                <a16:creationId xmlns:a16="http://schemas.microsoft.com/office/drawing/2014/main" id="{DCFA8C71-B958-B58B-1C55-2D4D1DD169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0667" y="4491920"/>
            <a:ext cx="1033780" cy="279400"/>
          </a:xfrm>
          <a:prstGeom prst="rect">
            <a:avLst/>
          </a:prstGeom>
        </p:spPr>
      </p:pic>
      <p:sp>
        <p:nvSpPr>
          <p:cNvPr id="13" name="Content Placeholder 2 3">
            <a:extLst>
              <a:ext uri="{FF2B5EF4-FFF2-40B4-BE49-F238E27FC236}">
                <a16:creationId xmlns:a16="http://schemas.microsoft.com/office/drawing/2014/main" id="{1F1BEEE1-6D8C-21BE-AD88-AEB5F0B65668}"/>
              </a:ext>
            </a:extLst>
          </p:cNvPr>
          <p:cNvSpPr txBox="1">
            <a:spLocks/>
          </p:cNvSpPr>
          <p:nvPr/>
        </p:nvSpPr>
        <p:spPr>
          <a:xfrm>
            <a:off x="1597191" y="4407979"/>
            <a:ext cx="9837827" cy="50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>
                <a:latin typeface="Lato" panose="020F0502020204030203" pitchFamily="34" charset="77"/>
              </a:rPr>
              <a:t>–</a:t>
            </a:r>
            <a:r>
              <a:rPr lang="en-IL" sz="2200" dirty="0"/>
              <a:t> arrangement of      as matrix</a:t>
            </a:r>
            <a:r>
              <a:rPr lang="en-US" sz="2200" dirty="0"/>
              <a:t> with axes in          unrolled as rows</a:t>
            </a:r>
            <a:endParaRPr lang="en-IL" sz="2200" b="1" dirty="0">
              <a:solidFill>
                <a:srgbClr val="8945AA"/>
              </a:solidFill>
            </a:endParaRPr>
          </a:p>
        </p:txBody>
      </p:sp>
      <p:pic>
        <p:nvPicPr>
          <p:cNvPr id="24" name="Picture 23" descr="\documentclass{article}&#10;\usepackage{amsmath}&#10;\pagestyle{empty}&#10;\begin{document}&#10;&#10;$\mathcal{T}$&#10;&#10;&#10;\end{document}" title="IguanaTex Bitmap Display">
            <a:extLst>
              <a:ext uri="{FF2B5EF4-FFF2-40B4-BE49-F238E27FC236}">
                <a16:creationId xmlns:a16="http://schemas.microsoft.com/office/drawing/2014/main" id="{77080116-D5F3-6645-D032-8C6279A133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923521" y="4515699"/>
            <a:ext cx="223520" cy="22352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$\mathcal{I}$&#10;&#10;\end{document}" title="IguanaTex Bitmap Display">
            <a:extLst>
              <a:ext uri="{FF2B5EF4-FFF2-40B4-BE49-F238E27FC236}">
                <a16:creationId xmlns:a16="http://schemas.microsoft.com/office/drawing/2014/main" id="{3EE3DBDA-8B29-6C5E-8F00-DBBFA9ADC2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960896" y="4558014"/>
            <a:ext cx="195580" cy="195580"/>
          </a:xfrm>
          <a:prstGeom prst="rect">
            <a:avLst/>
          </a:prstGeom>
        </p:spPr>
      </p:pic>
      <p:sp>
        <p:nvSpPr>
          <p:cNvPr id="19" name="Content Placeholder 2 4">
            <a:extLst>
              <a:ext uri="{FF2B5EF4-FFF2-40B4-BE49-F238E27FC236}">
                <a16:creationId xmlns:a16="http://schemas.microsoft.com/office/drawing/2014/main" id="{F075D2A9-8736-6DA5-2B8F-214E8EBCE37B}"/>
              </a:ext>
            </a:extLst>
          </p:cNvPr>
          <p:cNvSpPr txBox="1">
            <a:spLocks/>
          </p:cNvSpPr>
          <p:nvPr/>
        </p:nvSpPr>
        <p:spPr>
          <a:xfrm>
            <a:off x="3122653" y="5046966"/>
            <a:ext cx="8312365" cy="50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>
                <a:latin typeface="Lato" panose="020F0502020204030203" pitchFamily="34" charset="77"/>
              </a:rPr>
              <a:t>–</a:t>
            </a:r>
            <a:r>
              <a:rPr lang="en-IL" sz="2200" dirty="0"/>
              <a:t> distribution induced by singular values of</a:t>
            </a:r>
            <a:endParaRPr lang="en-IL" sz="2200" b="1" dirty="0">
              <a:solidFill>
                <a:srgbClr val="8945AA"/>
              </a:solidFill>
            </a:endParaRPr>
          </a:p>
        </p:txBody>
      </p:sp>
      <p:pic>
        <p:nvPicPr>
          <p:cNvPr id="32" name="Picture 31" descr="\documentclass{article}&#10;\usepackage{amsmath}&#10;\pagestyle{empty}&#10;\begin{document}&#10;&#10;&#10;$\{ \rho_d := \sigma^2_d / \sum\nolimits_{d'} \sigma^2_{d'} \}_d$&#10;&#10;\end{document}" title="IguanaTex Bitmap Display">
            <a:extLst>
              <a:ext uri="{FF2B5EF4-FFF2-40B4-BE49-F238E27FC236}">
                <a16:creationId xmlns:a16="http://schemas.microsoft.com/office/drawing/2014/main" id="{9FB097BE-785A-4DD3-D967-E7249445A6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0667" y="5078007"/>
            <a:ext cx="2486660" cy="335280"/>
          </a:xfrm>
          <a:prstGeom prst="rect">
            <a:avLst/>
          </a:prstGeom>
        </p:spPr>
      </p:pic>
      <p:pic>
        <p:nvPicPr>
          <p:cNvPr id="34" name="Picture 33" descr="\documentclass{article}&#10;\usepackage{amsmath,amssymb,stmaryrd}&#10;\pagestyle{empty}&#10;&#10;&#10;\begin{document}&#10;&#10;$\text{mat}_{\mathcal{I}} (\mathcal{T})$&#10;&#10;&#10;\end{document}" title="IguanaTex Bitmap Display">
            <a:extLst>
              <a:ext uri="{FF2B5EF4-FFF2-40B4-BE49-F238E27FC236}">
                <a16:creationId xmlns:a16="http://schemas.microsoft.com/office/drawing/2014/main" id="{816837C1-3184-84C7-CDD0-D130F2881CA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587036" y="5148758"/>
            <a:ext cx="1033780" cy="27940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E751B1-40A8-9644-29D7-D54985BBD675}"/>
              </a:ext>
            </a:extLst>
          </p:cNvPr>
          <p:cNvSpPr/>
          <p:nvPr/>
        </p:nvSpPr>
        <p:spPr>
          <a:xfrm>
            <a:off x="2671332" y="5770262"/>
            <a:ext cx="6949484" cy="752458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39" name="Picture 38" descr="\documentclass{article}&#10;\usepackage{amsmath}&#10;\pagestyle{empty}&#10;\begin{document}&#10;&#10;&#10;$\text{QE} (\mathcal{T};\mathcal{I}) := -\sum\nolimits_{d} \rho_d \ln \rho_d$&#10;&#10;\end{document}" title="IguanaTex Bitmap Display">
            <a:extLst>
              <a:ext uri="{FF2B5EF4-FFF2-40B4-BE49-F238E27FC236}">
                <a16:creationId xmlns:a16="http://schemas.microsoft.com/office/drawing/2014/main" id="{E1675DA8-FDA7-5D2C-CA41-EEE24A5351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72723" y="5990425"/>
            <a:ext cx="3474720" cy="33528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EB9CA20-35F3-A96C-22EB-2832F8F34BF7}"/>
              </a:ext>
            </a:extLst>
          </p:cNvPr>
          <p:cNvGrpSpPr/>
          <p:nvPr/>
        </p:nvGrpSpPr>
        <p:grpSpPr>
          <a:xfrm>
            <a:off x="6751444" y="5926533"/>
            <a:ext cx="2523448" cy="430887"/>
            <a:chOff x="6751444" y="5926533"/>
            <a:chExt cx="2523448" cy="4308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9CB872-EAA5-445C-ECDF-81BEB5C0B87C}"/>
                </a:ext>
              </a:extLst>
            </p:cNvPr>
            <p:cNvSpPr txBox="1"/>
            <p:nvPr/>
          </p:nvSpPr>
          <p:spPr>
            <a:xfrm>
              <a:off x="6751444" y="5926533"/>
              <a:ext cx="25234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(</a:t>
              </a:r>
              <a:r>
                <a:rPr lang="en-IL" sz="2200" dirty="0">
                  <a:solidFill>
                    <a:srgbClr val="8945AA"/>
                  </a:solidFill>
                  <a:latin typeface="Lato" panose="020F0502020204030203" pitchFamily="34" charset="77"/>
                </a:rPr>
                <a:t>entropy</a:t>
              </a:r>
              <a:r>
                <a:rPr lang="en-IL" sz="2200" dirty="0">
                  <a:latin typeface="Lato" panose="020F0502020204030203" pitchFamily="34" charset="77"/>
                </a:rPr>
                <a:t> of           ) </a:t>
              </a:r>
            </a:p>
          </p:txBody>
        </p:sp>
        <p:pic>
          <p:nvPicPr>
            <p:cNvPr id="43" name="Picture 42" descr="\documentclass{article}&#10;\usepackage{amsmath}&#10;\pagestyle{empty}&#10;\begin{document}&#10;&#10;&#10;$\{ \rho_d \}_d$&#10;&#10;\end{document}" title="IguanaTex Bitmap Display">
              <a:extLst>
                <a:ext uri="{FF2B5EF4-FFF2-40B4-BE49-F238E27FC236}">
                  <a16:creationId xmlns:a16="http://schemas.microsoft.com/office/drawing/2014/main" id="{05AF2877-5872-DBB4-54EC-BD06F8B861A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8324271" y="6022729"/>
              <a:ext cx="642620" cy="279400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A6EAF5-39A7-DDA2-39C8-BCBC28300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13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5791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Locally Connected 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345333"/>
            <a:ext cx="10515600" cy="50460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/>
              <a:t>Prevalent family of deep learning architectures, including:</a:t>
            </a:r>
            <a:endParaRPr lang="en-IL" sz="2200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9F2450-55DD-4586-BE86-22DE2A939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2" y="2372472"/>
            <a:ext cx="3708361" cy="1199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87C6C-BFF6-3879-CAE3-50A3522A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43" y="4290376"/>
            <a:ext cx="3003485" cy="1437735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CDAD0C0-5124-3F29-4DD0-97CC6A968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28" y="2272456"/>
            <a:ext cx="3259193" cy="1300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8FA80-D9D0-8EC8-37FC-109503B64D08}"/>
              </a:ext>
            </a:extLst>
          </p:cNvPr>
          <p:cNvSpPr txBox="1"/>
          <p:nvPr/>
        </p:nvSpPr>
        <p:spPr>
          <a:xfrm>
            <a:off x="1722899" y="3864791"/>
            <a:ext cx="2533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Convolutional NNs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A9A00-13FF-A415-E383-67DB05B07BB3}"/>
              </a:ext>
            </a:extLst>
          </p:cNvPr>
          <p:cNvSpPr txBox="1"/>
          <p:nvPr/>
        </p:nvSpPr>
        <p:spPr>
          <a:xfrm>
            <a:off x="8318844" y="3859489"/>
            <a:ext cx="2042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Recurrent NNs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9F779-04B2-11D7-3225-72C72226D39C}"/>
              </a:ext>
            </a:extLst>
          </p:cNvPr>
          <p:cNvSpPr txBox="1"/>
          <p:nvPr/>
        </p:nvSpPr>
        <p:spPr>
          <a:xfrm>
            <a:off x="4430376" y="5888249"/>
            <a:ext cx="3644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Local Self-Attention Models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B963E6-C2E2-9D3E-F2B1-87A0A6630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14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3343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B4C632D-AA3F-94A2-72B8-51D2DB73FF1E}"/>
              </a:ext>
            </a:extLst>
          </p:cNvPr>
          <p:cNvSpPr/>
          <p:nvPr/>
        </p:nvSpPr>
        <p:spPr>
          <a:xfrm>
            <a:off x="533981" y="5122016"/>
            <a:ext cx="11207274" cy="1283866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78C91B-0849-45E7-6963-7382B24E102E}"/>
              </a:ext>
            </a:extLst>
          </p:cNvPr>
          <p:cNvSpPr txBox="1"/>
          <p:nvPr/>
        </p:nvSpPr>
        <p:spPr>
          <a:xfrm>
            <a:off x="6558391" y="5756480"/>
            <a:ext cx="4877943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L" sz="2000" dirty="0">
                <a:latin typeface="Lato" panose="020F0502020204030203" pitchFamily="34" charset="77"/>
              </a:rPr>
              <a:t>with </a:t>
            </a:r>
            <a:r>
              <a:rPr lang="en-US" sz="2000" dirty="0">
                <a:latin typeface="Lato" panose="020F0502020204030203" pitchFamily="34" charset="77"/>
              </a:rPr>
              <a:t>(</a:t>
            </a:r>
            <a:r>
              <a:rPr lang="en-IL" sz="2000" dirty="0">
                <a:latin typeface="Lato" panose="020F0502020204030203" pitchFamily="34" charset="77"/>
              </a:rPr>
              <a:t>poly non-linearity</a:t>
            </a:r>
            <a:r>
              <a:rPr lang="en-US" sz="2000" dirty="0">
                <a:latin typeface="Lato" panose="020F0502020204030203" pitchFamily="34" charset="77"/>
              </a:rPr>
              <a:t>)</a:t>
            </a:r>
            <a:r>
              <a:rPr lang="en-IL" sz="2000" dirty="0">
                <a:latin typeface="Lato" panose="020F0502020204030203" pitchFamily="34" charset="77"/>
              </a:rPr>
              <a:t> over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E5FF95-39C0-8F99-29AE-8DE0B784BD52}"/>
              </a:ext>
            </a:extLst>
          </p:cNvPr>
          <p:cNvSpPr txBox="1"/>
          <p:nvPr/>
        </p:nvSpPr>
        <p:spPr>
          <a:xfrm>
            <a:off x="6558391" y="5339771"/>
            <a:ext cx="4877943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L" sz="2000" dirty="0">
                <a:latin typeface="Lato" panose="020F0502020204030203" pitchFamily="34" charset="77"/>
              </a:rPr>
              <a:t>forward pass of  </a:t>
            </a:r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locally connected NN</a:t>
            </a:r>
            <a:endParaRPr lang="en-IL" sz="2000" dirty="0">
              <a:latin typeface="Lato" panose="020F0502020204030203" pitchFamily="34" charset="77"/>
            </a:endParaRP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02" y="5321400"/>
            <a:ext cx="4549930" cy="5433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  <a:buNone/>
            </a:pPr>
            <a:r>
              <a:rPr lang="en-IL" sz="2000" dirty="0">
                <a:latin typeface="Lato" panose="020F0502020204030203" pitchFamily="34" charset="77"/>
              </a:rPr>
              <a:t>Contracting           </a:t>
            </a:r>
            <a:r>
              <a:rPr lang="en-US" sz="2000" dirty="0">
                <a:latin typeface="Lato" panose="020F0502020204030203" pitchFamily="34" charset="77"/>
              </a:rPr>
              <a:t>   </a:t>
            </a:r>
            <a:r>
              <a:rPr lang="en-IL" sz="2000" dirty="0">
                <a:latin typeface="Lato" panose="020F0502020204030203" pitchFamily="34" charset="77"/>
              </a:rPr>
              <a:t>with 		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A4ACCD-C30A-9ECE-0EEC-9E4CD2313245}"/>
              </a:ext>
            </a:extLst>
          </p:cNvPr>
          <p:cNvCxnSpPr>
            <a:cxnSpLocks/>
          </p:cNvCxnSpPr>
          <p:nvPr/>
        </p:nvCxnSpPr>
        <p:spPr>
          <a:xfrm flipV="1">
            <a:off x="3392017" y="401828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49C8C4-BF47-7FC7-08CF-E4897A523640}"/>
              </a:ext>
            </a:extLst>
          </p:cNvPr>
          <p:cNvCxnSpPr>
            <a:cxnSpLocks/>
          </p:cNvCxnSpPr>
          <p:nvPr/>
        </p:nvCxnSpPr>
        <p:spPr>
          <a:xfrm flipV="1">
            <a:off x="4043570" y="4021498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29ABD1-6CE7-E282-D18F-2F29B0311BB0}"/>
              </a:ext>
            </a:extLst>
          </p:cNvPr>
          <p:cNvCxnSpPr>
            <a:cxnSpLocks/>
          </p:cNvCxnSpPr>
          <p:nvPr/>
        </p:nvCxnSpPr>
        <p:spPr>
          <a:xfrm flipV="1">
            <a:off x="4591596" y="401838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469915-AA88-F61E-B063-EEBA3043DD1A}"/>
              </a:ext>
            </a:extLst>
          </p:cNvPr>
          <p:cNvCxnSpPr>
            <a:cxnSpLocks/>
          </p:cNvCxnSpPr>
          <p:nvPr/>
        </p:nvCxnSpPr>
        <p:spPr>
          <a:xfrm flipV="1">
            <a:off x="5243148" y="4021595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8A7259-7E07-4645-170C-580DFEAF1F8B}"/>
              </a:ext>
            </a:extLst>
          </p:cNvPr>
          <p:cNvCxnSpPr>
            <a:cxnSpLocks/>
          </p:cNvCxnSpPr>
          <p:nvPr/>
        </p:nvCxnSpPr>
        <p:spPr>
          <a:xfrm flipV="1">
            <a:off x="6284696" y="4018189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0345E1-55C7-7E49-6A22-2C9059EBC073}"/>
              </a:ext>
            </a:extLst>
          </p:cNvPr>
          <p:cNvCxnSpPr>
            <a:cxnSpLocks/>
          </p:cNvCxnSpPr>
          <p:nvPr/>
        </p:nvCxnSpPr>
        <p:spPr>
          <a:xfrm flipV="1">
            <a:off x="6936248" y="402140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6F449A-79C1-80A4-5A90-597444B9A11A}"/>
              </a:ext>
            </a:extLst>
          </p:cNvPr>
          <p:cNvCxnSpPr>
            <a:cxnSpLocks/>
          </p:cNvCxnSpPr>
          <p:nvPr/>
        </p:nvCxnSpPr>
        <p:spPr>
          <a:xfrm flipV="1">
            <a:off x="7484274" y="4018286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DA094B-9CDA-38F1-74FD-ABB2B1D941EF}"/>
              </a:ext>
            </a:extLst>
          </p:cNvPr>
          <p:cNvCxnSpPr>
            <a:cxnSpLocks/>
          </p:cNvCxnSpPr>
          <p:nvPr/>
        </p:nvCxnSpPr>
        <p:spPr>
          <a:xfrm flipV="1">
            <a:off x="8135827" y="4021498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0E516E-40E6-B9C2-4C09-A9F31D69393E}"/>
              </a:ext>
            </a:extLst>
          </p:cNvPr>
          <p:cNvCxnSpPr>
            <a:cxnSpLocks/>
          </p:cNvCxnSpPr>
          <p:nvPr/>
        </p:nvCxnSpPr>
        <p:spPr>
          <a:xfrm flipH="1" flipV="1">
            <a:off x="4568083" y="3295399"/>
            <a:ext cx="378546" cy="320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18370-19CC-C8D8-172A-5BF1E4F5FE29}"/>
              </a:ext>
            </a:extLst>
          </p:cNvPr>
          <p:cNvCxnSpPr>
            <a:cxnSpLocks/>
          </p:cNvCxnSpPr>
          <p:nvPr/>
        </p:nvCxnSpPr>
        <p:spPr>
          <a:xfrm flipH="1" flipV="1">
            <a:off x="3760061" y="3627343"/>
            <a:ext cx="280196" cy="35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302692-1108-AEBB-3393-40F9110C749A}"/>
              </a:ext>
            </a:extLst>
          </p:cNvPr>
          <p:cNvCxnSpPr>
            <a:cxnSpLocks/>
          </p:cNvCxnSpPr>
          <p:nvPr/>
        </p:nvCxnSpPr>
        <p:spPr>
          <a:xfrm flipV="1">
            <a:off x="3725105" y="3295399"/>
            <a:ext cx="357468" cy="320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6ECE9F-3B4E-2FA2-C7B1-EB33BDD2E3BE}"/>
              </a:ext>
            </a:extLst>
          </p:cNvPr>
          <p:cNvCxnSpPr>
            <a:cxnSpLocks/>
          </p:cNvCxnSpPr>
          <p:nvPr/>
        </p:nvCxnSpPr>
        <p:spPr>
          <a:xfrm flipV="1">
            <a:off x="3391676" y="3606313"/>
            <a:ext cx="333432" cy="3831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51A9586-0E7A-BF9B-6302-2D2BBE7500DD}"/>
              </a:ext>
            </a:extLst>
          </p:cNvPr>
          <p:cNvSpPr/>
          <p:nvPr/>
        </p:nvSpPr>
        <p:spPr>
          <a:xfrm rot="16200000">
            <a:off x="3246986" y="3835599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9A5459-C12F-9780-C3D6-342C7BB04D62}"/>
              </a:ext>
            </a:extLst>
          </p:cNvPr>
          <p:cNvSpPr/>
          <p:nvPr/>
        </p:nvSpPr>
        <p:spPr>
          <a:xfrm rot="16200000">
            <a:off x="3592091" y="3467820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4F2549-1249-A57F-6E3F-4EA716347F05}"/>
              </a:ext>
            </a:extLst>
          </p:cNvPr>
          <p:cNvGrpSpPr/>
          <p:nvPr/>
        </p:nvGrpSpPr>
        <p:grpSpPr>
          <a:xfrm>
            <a:off x="5666443" y="3969861"/>
            <a:ext cx="194440" cy="31346"/>
            <a:chOff x="2981222" y="3718960"/>
            <a:chExt cx="229256" cy="3695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D1A5807-A570-10C6-0C13-7CBD682998AC}"/>
                </a:ext>
              </a:extLst>
            </p:cNvPr>
            <p:cNvSpPr/>
            <p:nvPr/>
          </p:nvSpPr>
          <p:spPr>
            <a:xfrm rot="10800000">
              <a:off x="2981222" y="371991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8A7390-8F6C-2E3F-7901-CB365D44A1EC}"/>
                </a:ext>
              </a:extLst>
            </p:cNvPr>
            <p:cNvSpPr/>
            <p:nvPr/>
          </p:nvSpPr>
          <p:spPr>
            <a:xfrm rot="10800000">
              <a:off x="3076623" y="371896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CCC9C4E-5183-F627-8649-8C22BF88734A}"/>
                </a:ext>
              </a:extLst>
            </p:cNvPr>
            <p:cNvSpPr/>
            <p:nvPr/>
          </p:nvSpPr>
          <p:spPr>
            <a:xfrm rot="10800000">
              <a:off x="3174478" y="371896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E2C7ED-C9F8-39E9-F56B-1A1B8BAC13F6}"/>
              </a:ext>
            </a:extLst>
          </p:cNvPr>
          <p:cNvGrpSpPr/>
          <p:nvPr/>
        </p:nvGrpSpPr>
        <p:grpSpPr>
          <a:xfrm rot="16200000">
            <a:off x="5666413" y="3119014"/>
            <a:ext cx="194440" cy="31346"/>
            <a:chOff x="2981222" y="3718960"/>
            <a:chExt cx="229256" cy="3695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543EE11-1F67-E606-CEEC-0F7C70405FA3}"/>
                </a:ext>
              </a:extLst>
            </p:cNvPr>
            <p:cNvSpPr/>
            <p:nvPr/>
          </p:nvSpPr>
          <p:spPr>
            <a:xfrm rot="10800000">
              <a:off x="2981222" y="371991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F28DB7-C6BF-184F-6086-C76BBA2E1717}"/>
                </a:ext>
              </a:extLst>
            </p:cNvPr>
            <p:cNvSpPr/>
            <p:nvPr/>
          </p:nvSpPr>
          <p:spPr>
            <a:xfrm rot="10800000">
              <a:off x="3076623" y="371896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B389FF1-EFD9-2EB0-9430-878E89D54EF1}"/>
                </a:ext>
              </a:extLst>
            </p:cNvPr>
            <p:cNvSpPr/>
            <p:nvPr/>
          </p:nvSpPr>
          <p:spPr>
            <a:xfrm rot="10800000">
              <a:off x="3174478" y="371896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9F54D96-2AF3-FB37-5A7F-243120FF6EE2}"/>
              </a:ext>
            </a:extLst>
          </p:cNvPr>
          <p:cNvSpPr/>
          <p:nvPr/>
        </p:nvSpPr>
        <p:spPr>
          <a:xfrm rot="16200000">
            <a:off x="3898538" y="3838811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7BBC9A-BE35-CEFD-0145-D5F55D89751E}"/>
              </a:ext>
            </a:extLst>
          </p:cNvPr>
          <p:cNvCxnSpPr>
            <a:cxnSpLocks/>
          </p:cNvCxnSpPr>
          <p:nvPr/>
        </p:nvCxnSpPr>
        <p:spPr>
          <a:xfrm flipH="1" flipV="1">
            <a:off x="4959640" y="3627440"/>
            <a:ext cx="280196" cy="35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6C87E8-5965-D131-B085-22F7E544AAA5}"/>
              </a:ext>
            </a:extLst>
          </p:cNvPr>
          <p:cNvCxnSpPr>
            <a:cxnSpLocks/>
          </p:cNvCxnSpPr>
          <p:nvPr/>
        </p:nvCxnSpPr>
        <p:spPr>
          <a:xfrm flipV="1">
            <a:off x="4591257" y="3606410"/>
            <a:ext cx="333432" cy="3831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F125DAF-CA38-0324-AEE0-C8C181B991F0}"/>
              </a:ext>
            </a:extLst>
          </p:cNvPr>
          <p:cNvSpPr/>
          <p:nvPr/>
        </p:nvSpPr>
        <p:spPr>
          <a:xfrm rot="16200000">
            <a:off x="4446564" y="3835695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025BE-56F2-D57D-2B2A-960AFE765FA8}"/>
              </a:ext>
            </a:extLst>
          </p:cNvPr>
          <p:cNvSpPr/>
          <p:nvPr/>
        </p:nvSpPr>
        <p:spPr>
          <a:xfrm rot="16200000">
            <a:off x="4791670" y="3467917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218B188-457D-9236-3E7F-93AFC3F2DA8F}"/>
              </a:ext>
            </a:extLst>
          </p:cNvPr>
          <p:cNvSpPr/>
          <p:nvPr/>
        </p:nvSpPr>
        <p:spPr>
          <a:xfrm rot="16200000">
            <a:off x="5098117" y="3838908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35968-D511-97AE-C9D4-63BC7CF2EECD}"/>
              </a:ext>
            </a:extLst>
          </p:cNvPr>
          <p:cNvCxnSpPr>
            <a:cxnSpLocks/>
          </p:cNvCxnSpPr>
          <p:nvPr/>
        </p:nvCxnSpPr>
        <p:spPr>
          <a:xfrm flipH="1" flipV="1">
            <a:off x="6652740" y="3627246"/>
            <a:ext cx="280196" cy="35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C5BA0F-191C-FAD8-69EE-88688AC7DCF8}"/>
              </a:ext>
            </a:extLst>
          </p:cNvPr>
          <p:cNvCxnSpPr>
            <a:cxnSpLocks/>
          </p:cNvCxnSpPr>
          <p:nvPr/>
        </p:nvCxnSpPr>
        <p:spPr>
          <a:xfrm flipV="1">
            <a:off x="6284357" y="3606217"/>
            <a:ext cx="333432" cy="3831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17DA335-301B-CA77-5AAE-124B5F694BE7}"/>
              </a:ext>
            </a:extLst>
          </p:cNvPr>
          <p:cNvSpPr/>
          <p:nvPr/>
        </p:nvSpPr>
        <p:spPr>
          <a:xfrm rot="16200000">
            <a:off x="6139664" y="3835502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3873AE-CB6A-6CAE-9C18-47E010C0F1B2}"/>
              </a:ext>
            </a:extLst>
          </p:cNvPr>
          <p:cNvSpPr/>
          <p:nvPr/>
        </p:nvSpPr>
        <p:spPr>
          <a:xfrm rot="16200000">
            <a:off x="6791217" y="3838715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CB2F40-9E38-CB6E-A70C-3005E6146A69}"/>
              </a:ext>
            </a:extLst>
          </p:cNvPr>
          <p:cNvCxnSpPr>
            <a:cxnSpLocks/>
          </p:cNvCxnSpPr>
          <p:nvPr/>
        </p:nvCxnSpPr>
        <p:spPr>
          <a:xfrm flipH="1" flipV="1">
            <a:off x="7852318" y="3627343"/>
            <a:ext cx="280196" cy="35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1668FA-C607-79F5-FAB7-905371566348}"/>
              </a:ext>
            </a:extLst>
          </p:cNvPr>
          <p:cNvCxnSpPr>
            <a:cxnSpLocks/>
          </p:cNvCxnSpPr>
          <p:nvPr/>
        </p:nvCxnSpPr>
        <p:spPr>
          <a:xfrm flipV="1">
            <a:off x="7483936" y="3606313"/>
            <a:ext cx="333432" cy="3831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3A4264-427F-F98E-C3B7-B9A72A982782}"/>
              </a:ext>
            </a:extLst>
          </p:cNvPr>
          <p:cNvSpPr/>
          <p:nvPr/>
        </p:nvSpPr>
        <p:spPr>
          <a:xfrm rot="16200000">
            <a:off x="7339243" y="3835599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3D3637-DCBF-4988-275F-15375EAA8989}"/>
              </a:ext>
            </a:extLst>
          </p:cNvPr>
          <p:cNvSpPr/>
          <p:nvPr/>
        </p:nvSpPr>
        <p:spPr>
          <a:xfrm rot="16200000">
            <a:off x="7990795" y="3838811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D74F2A-28D3-AEF4-2645-011DF424493F}"/>
              </a:ext>
            </a:extLst>
          </p:cNvPr>
          <p:cNvCxnSpPr>
            <a:cxnSpLocks/>
          </p:cNvCxnSpPr>
          <p:nvPr/>
        </p:nvCxnSpPr>
        <p:spPr>
          <a:xfrm flipH="1" flipV="1">
            <a:off x="5791092" y="2236306"/>
            <a:ext cx="280196" cy="3531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50FA01-8179-FD66-2144-3EC0540C20D5}"/>
              </a:ext>
            </a:extLst>
          </p:cNvPr>
          <p:cNvCxnSpPr>
            <a:cxnSpLocks/>
          </p:cNvCxnSpPr>
          <p:nvPr/>
        </p:nvCxnSpPr>
        <p:spPr>
          <a:xfrm flipV="1">
            <a:off x="5422710" y="2215276"/>
            <a:ext cx="333432" cy="3831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E5C47BD-9B8D-7829-2718-936178A5F7E8}"/>
              </a:ext>
            </a:extLst>
          </p:cNvPr>
          <p:cNvSpPr/>
          <p:nvPr/>
        </p:nvSpPr>
        <p:spPr>
          <a:xfrm rot="16200000">
            <a:off x="5623122" y="2076783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DA7E90-70A7-C70E-C5CF-B02C1A380EA7}"/>
              </a:ext>
            </a:extLst>
          </p:cNvPr>
          <p:cNvCxnSpPr>
            <a:cxnSpLocks/>
          </p:cNvCxnSpPr>
          <p:nvPr/>
        </p:nvCxnSpPr>
        <p:spPr>
          <a:xfrm flipH="1" flipV="1">
            <a:off x="7460391" y="3294503"/>
            <a:ext cx="378546" cy="320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565C06-8C02-4ABE-881B-A9B19CF8FF82}"/>
              </a:ext>
            </a:extLst>
          </p:cNvPr>
          <p:cNvCxnSpPr>
            <a:cxnSpLocks/>
          </p:cNvCxnSpPr>
          <p:nvPr/>
        </p:nvCxnSpPr>
        <p:spPr>
          <a:xfrm flipV="1">
            <a:off x="6617413" y="3294503"/>
            <a:ext cx="357468" cy="320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86885729-A7F5-5655-7E37-79DA66756058}"/>
              </a:ext>
            </a:extLst>
          </p:cNvPr>
          <p:cNvSpPr/>
          <p:nvPr/>
        </p:nvSpPr>
        <p:spPr>
          <a:xfrm rot="16200000">
            <a:off x="6484399" y="3466925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9C54FF-6890-C4C8-84EC-2301EEA5E4D1}"/>
              </a:ext>
            </a:extLst>
          </p:cNvPr>
          <p:cNvSpPr/>
          <p:nvPr/>
        </p:nvSpPr>
        <p:spPr>
          <a:xfrm rot="16200000">
            <a:off x="7683977" y="3467021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C1D971-D336-D4B3-6BE2-028A9BBDCE1E}"/>
              </a:ext>
            </a:extLst>
          </p:cNvPr>
          <p:cNvCxnSpPr>
            <a:cxnSpLocks/>
          </p:cNvCxnSpPr>
          <p:nvPr/>
        </p:nvCxnSpPr>
        <p:spPr>
          <a:xfrm flipV="1">
            <a:off x="5868487" y="2585296"/>
            <a:ext cx="213373" cy="2381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0C2D0-8871-3745-5E0B-EAEC7D490A9E}"/>
              </a:ext>
            </a:extLst>
          </p:cNvPr>
          <p:cNvCxnSpPr>
            <a:cxnSpLocks/>
          </p:cNvCxnSpPr>
          <p:nvPr/>
        </p:nvCxnSpPr>
        <p:spPr>
          <a:xfrm flipH="1" flipV="1">
            <a:off x="6078713" y="2588436"/>
            <a:ext cx="213858" cy="2350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45F66F9-355E-33D3-20BF-2FB3DF59CAC5}"/>
              </a:ext>
            </a:extLst>
          </p:cNvPr>
          <p:cNvSpPr/>
          <p:nvPr/>
        </p:nvSpPr>
        <p:spPr>
          <a:xfrm rot="16200000">
            <a:off x="5929569" y="2447974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F69055-56B2-0014-55E0-6909C276AC83}"/>
              </a:ext>
            </a:extLst>
          </p:cNvPr>
          <p:cNvCxnSpPr>
            <a:cxnSpLocks/>
          </p:cNvCxnSpPr>
          <p:nvPr/>
        </p:nvCxnSpPr>
        <p:spPr>
          <a:xfrm flipV="1">
            <a:off x="5216452" y="2581883"/>
            <a:ext cx="213373" cy="2381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17C41D-B71E-BEDF-BACA-FDB81DEC63DE}"/>
              </a:ext>
            </a:extLst>
          </p:cNvPr>
          <p:cNvCxnSpPr>
            <a:cxnSpLocks/>
          </p:cNvCxnSpPr>
          <p:nvPr/>
        </p:nvCxnSpPr>
        <p:spPr>
          <a:xfrm flipH="1" flipV="1">
            <a:off x="5426678" y="2585023"/>
            <a:ext cx="213858" cy="2350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05D32B3-8D47-3539-7B49-979C41131670}"/>
              </a:ext>
            </a:extLst>
          </p:cNvPr>
          <p:cNvSpPr/>
          <p:nvPr/>
        </p:nvSpPr>
        <p:spPr>
          <a:xfrm rot="16200000">
            <a:off x="5277534" y="2444562"/>
            <a:ext cx="290063" cy="290063"/>
          </a:xfrm>
          <a:prstGeom prst="ellipse">
            <a:avLst/>
          </a:prstGeom>
          <a:solidFill>
            <a:srgbClr val="ACC2E2"/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56" name="Freeform: Shape 147">
            <a:extLst>
              <a:ext uri="{FF2B5EF4-FFF2-40B4-BE49-F238E27FC236}">
                <a16:creationId xmlns:a16="http://schemas.microsoft.com/office/drawing/2014/main" id="{92A5AE50-25DB-F8EC-7978-8C4F25B5083E}"/>
              </a:ext>
            </a:extLst>
          </p:cNvPr>
          <p:cNvSpPr/>
          <p:nvPr/>
        </p:nvSpPr>
        <p:spPr>
          <a:xfrm rot="9601444" flipV="1">
            <a:off x="7575791" y="3051751"/>
            <a:ext cx="790915" cy="108112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31750" cap="rnd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5D92EB-D3BA-CAAE-012D-F69A92F7B89D}"/>
              </a:ext>
            </a:extLst>
          </p:cNvPr>
          <p:cNvGrpSpPr/>
          <p:nvPr/>
        </p:nvGrpSpPr>
        <p:grpSpPr>
          <a:xfrm>
            <a:off x="8473965" y="2305125"/>
            <a:ext cx="3027174" cy="1255935"/>
            <a:chOff x="8304519" y="1594908"/>
            <a:chExt cx="3027174" cy="125593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DC64AC3-1195-655E-1218-B5082057656C}"/>
                </a:ext>
              </a:extLst>
            </p:cNvPr>
            <p:cNvSpPr/>
            <p:nvPr/>
          </p:nvSpPr>
          <p:spPr>
            <a:xfrm>
              <a:off x="8307973" y="1594908"/>
              <a:ext cx="3023720" cy="1255935"/>
            </a:xfrm>
            <a:prstGeom prst="roundRect">
              <a:avLst>
                <a:gd name="adj" fmla="val 7076"/>
              </a:avLst>
            </a:prstGeom>
            <a:solidFill>
              <a:schemeClr val="bg2">
                <a:alpha val="10447"/>
              </a:schemeClr>
            </a:solidFill>
            <a:ln>
              <a:noFill/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26E02F3-5047-5CD4-7A8A-5CB9D7E86C93}"/>
                    </a:ext>
                  </a:extLst>
                </p:cNvPr>
                <p:cNvSpPr txBox="1"/>
                <p:nvPr/>
              </p:nvSpPr>
              <p:spPr>
                <a:xfrm>
                  <a:off x="8530804" y="1675590"/>
                  <a:ext cx="25417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L" dirty="0">
                      <a:latin typeface="Lato" panose="020F0502020204030203" pitchFamily="34" charset="77"/>
                    </a:rPr>
                    <a:t>inner axes of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IL" dirty="0">
                    <a:latin typeface="Lato" panose="020F0502020204030203" pitchFamily="34" charset="77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26E02F3-5047-5CD4-7A8A-5CB9D7E86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804" y="1675590"/>
                  <a:ext cx="2541711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237D451-4BC1-3DE0-DDA6-CB482F688116}"/>
                </a:ext>
              </a:extLst>
            </p:cNvPr>
            <p:cNvCxnSpPr>
              <a:cxnSpLocks/>
            </p:cNvCxnSpPr>
            <p:nvPr/>
          </p:nvCxnSpPr>
          <p:spPr>
            <a:xfrm>
              <a:off x="9804844" y="2087858"/>
              <a:ext cx="0" cy="336522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2AA176A-2623-196B-45B5-7F65261B653A}"/>
                    </a:ext>
                  </a:extLst>
                </p:cNvPr>
                <p:cNvSpPr txBox="1"/>
                <p:nvPr/>
              </p:nvSpPr>
              <p:spPr>
                <a:xfrm>
                  <a:off x="8304519" y="2435232"/>
                  <a:ext cx="3023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L" dirty="0">
                      <a:latin typeface="Lato" panose="020F0502020204030203" pitchFamily="34" charset="77"/>
                    </a:rPr>
                    <a:t>equivalent NN has </a:t>
                  </a:r>
                  <a:r>
                    <a:rPr lang="en-IL" b="1" dirty="0">
                      <a:solidFill>
                        <a:srgbClr val="8945AA"/>
                      </a:solidFill>
                      <a:latin typeface="Lato" panose="020F0502020204030203" pitchFamily="34" charset="77"/>
                    </a:rPr>
                    <a:t>width</a:t>
                  </a:r>
                  <a:r>
                    <a:rPr lang="en-IL" dirty="0">
                      <a:latin typeface="Lato" panose="020F0502020204030203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IL" dirty="0">
                    <a:latin typeface="Lato" panose="020F0502020204030203" pitchFamily="34" charset="77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2AA176A-2623-196B-45B5-7F65261B6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4519" y="2435232"/>
                  <a:ext cx="3023720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Content Placeholder 2 2">
            <a:extLst>
              <a:ext uri="{FF2B5EF4-FFF2-40B4-BE49-F238E27FC236}">
                <a16:creationId xmlns:a16="http://schemas.microsoft.com/office/drawing/2014/main" id="{42B60F8F-E7DA-155F-D723-E6A420D14FEF}"/>
              </a:ext>
            </a:extLst>
          </p:cNvPr>
          <p:cNvSpPr txBox="1">
            <a:spLocks/>
          </p:cNvSpPr>
          <p:nvPr/>
        </p:nvSpPr>
        <p:spPr>
          <a:xfrm>
            <a:off x="5118082" y="5862999"/>
            <a:ext cx="1671777" cy="492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1500" dirty="0">
                <a:solidFill>
                  <a:schemeClr val="bg2">
                    <a:lumMod val="50000"/>
                  </a:schemeClr>
                </a:solidFill>
              </a:rPr>
              <a:t>( </a:t>
            </a:r>
            <a:r>
              <a:rPr lang="en-IL" sz="15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IL" sz="1500" dirty="0">
                <a:solidFill>
                  <a:schemeClr val="bg2">
                    <a:lumMod val="50000"/>
                  </a:schemeClr>
                </a:solidFill>
              </a:rPr>
              <a:t> et al. 2016)</a:t>
            </a:r>
          </a:p>
        </p:txBody>
      </p:sp>
      <p:pic>
        <p:nvPicPr>
          <p:cNvPr id="7" name="Picture 6" descr="\documentclass{article}&#10;\usepackage{amsmath,amsfonts}&#10;\pagestyle{empty}&#10;\begin{document}&#10;&#10;&#10;$\mathcal{W}_{\text{TN}} \in \mathbb{R}^{D_1 \times \cdots \times D_N}$&#10;&#10;\end{document}" title="IguanaTex Bitmap Display">
            <a:extLst>
              <a:ext uri="{FF2B5EF4-FFF2-40B4-BE49-F238E27FC236}">
                <a16:creationId xmlns:a16="http://schemas.microsoft.com/office/drawing/2014/main" id="{E71A60DB-B79E-751C-8154-ED85AA417D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67624" y="1577907"/>
            <a:ext cx="2108200" cy="254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D65C868-628B-C8E6-DECE-3F99D0B823AF}"/>
              </a:ext>
            </a:extLst>
          </p:cNvPr>
          <p:cNvSpPr txBox="1"/>
          <p:nvPr/>
        </p:nvSpPr>
        <p:spPr>
          <a:xfrm>
            <a:off x="497199" y="1498426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dirty="0">
                <a:latin typeface="Lato" panose="020F0502020204030203" pitchFamily="34" charset="77"/>
              </a:rPr>
              <a:t>Generates</a:t>
            </a:r>
            <a:r>
              <a:rPr lang="en-US" sz="2000" dirty="0">
                <a:latin typeface="Lato" panose="020F0502020204030203" pitchFamily="34" charset="77"/>
              </a:rPr>
              <a:t>                                               via perfect tree</a:t>
            </a:r>
            <a:endParaRPr lang="en-IL" sz="2000" dirty="0">
              <a:latin typeface="Lato" panose="020F0502020204030203" pitchFamily="34" charset="77"/>
            </a:endParaRPr>
          </a:p>
        </p:txBody>
      </p:sp>
      <p:pic>
        <p:nvPicPr>
          <p:cNvPr id="85" name="Picture 84" descr="\documentclass{article}&#10;\usepackage{amsmath,amsfonts}&#10;\pagestyle{empty}&#10;\begin{document}&#10;&#10;&#10;$\mathcal{W}_{\text{TN}}$&#10;&#10;\end{document}" title="IguanaTex Bitmap Display">
            <a:extLst>
              <a:ext uri="{FF2B5EF4-FFF2-40B4-BE49-F238E27FC236}">
                <a16:creationId xmlns:a16="http://schemas.microsoft.com/office/drawing/2014/main" id="{766BDB1D-8AEC-3E83-8197-52DFEBD968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43032" y="5434387"/>
            <a:ext cx="533400" cy="228600"/>
          </a:xfrm>
          <a:prstGeom prst="rect">
            <a:avLst/>
          </a:prstGeom>
        </p:spPr>
      </p:pic>
      <p:pic>
        <p:nvPicPr>
          <p:cNvPr id="113" name="Picture 112" descr="\documentclass{article}&#10;\usepackage{amsmath}&#10;\pagestyle{empty}&#10;\begin{document}&#10;&#10;&#10;$\mathbf{x}^{(1)}, \ldots, \mathbf{x}^{(N)}$&#10;&#10;\end{document}" title="IguanaTex Bitmap Display">
            <a:extLst>
              <a:ext uri="{FF2B5EF4-FFF2-40B4-BE49-F238E27FC236}">
                <a16:creationId xmlns:a16="http://schemas.microsoft.com/office/drawing/2014/main" id="{FF05E6D7-FB60-61AF-5567-91737263B7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407441" y="5360772"/>
            <a:ext cx="1384229" cy="304800"/>
          </a:xfrm>
          <a:prstGeom prst="rect">
            <a:avLst/>
          </a:prstGeom>
        </p:spPr>
      </p:pic>
      <p:pic>
        <p:nvPicPr>
          <p:cNvPr id="115" name="Picture 114" descr="\documentclass{article}&#10;\usepackage{amsmath}&#10;\pagestyle{empty}&#10;\begin{document}&#10;&#10;&#10;$(\mathbf{x}^{(1)}, \ldots, \mathbf{x}^{(N)})$&#10;&#10;\end{document}" title="IguanaTex Bitmap Display">
            <a:extLst>
              <a:ext uri="{FF2B5EF4-FFF2-40B4-BE49-F238E27FC236}">
                <a16:creationId xmlns:a16="http://schemas.microsoft.com/office/drawing/2014/main" id="{F5255002-6303-A1E5-FAE9-556D9E776C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60189" y="5801540"/>
            <a:ext cx="1651000" cy="304800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50B53FA-ADED-9F0E-50B6-D0B1903797CB}"/>
              </a:ext>
            </a:extLst>
          </p:cNvPr>
          <p:cNvCxnSpPr>
            <a:cxnSpLocks/>
          </p:cNvCxnSpPr>
          <p:nvPr/>
        </p:nvCxnSpPr>
        <p:spPr>
          <a:xfrm flipH="1">
            <a:off x="5173860" y="5768522"/>
            <a:ext cx="1229233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\documentclass{article}&#10;\usepackage{amsmath,amsfonts}&#10;\pagestyle{empty}&#10;\begin{document}&#10;&#10;&#10;$\big \langle \mathbf{x}^{(1)} \otimes \cdots \otimes \mathbf{x}^{(N)} , \mathcal{W}_{\text{TN}} \big \rangle$&#10;&#10;\end{document}" title="IguanaTex Bitmap Display">
            <a:extLst>
              <a:ext uri="{FF2B5EF4-FFF2-40B4-BE49-F238E27FC236}">
                <a16:creationId xmlns:a16="http://schemas.microsoft.com/office/drawing/2014/main" id="{FC7B3D78-E317-BE4C-6100-BA0F95A826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41985" y="5827849"/>
            <a:ext cx="2717800" cy="330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6F5BD34-A030-10A3-9997-96C7A262AB66}"/>
              </a:ext>
            </a:extLst>
          </p:cNvPr>
          <p:cNvSpPr txBox="1"/>
          <p:nvPr/>
        </p:nvSpPr>
        <p:spPr>
          <a:xfrm>
            <a:off x="667743" y="5768066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000" dirty="0">
                <a:latin typeface="Lato" panose="020F0502020204030203" pitchFamily="34" charset="77"/>
              </a:rPr>
              <a:t>results in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25B01ABF-2DC4-4D3F-9DC7-C7DEB9915F4E}"/>
              </a:ext>
            </a:extLst>
          </p:cNvPr>
          <p:cNvSpPr txBox="1">
            <a:spLocks/>
          </p:cNvSpPr>
          <p:nvPr/>
        </p:nvSpPr>
        <p:spPr>
          <a:xfrm>
            <a:off x="414567" y="197127"/>
            <a:ext cx="10515600" cy="838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IL" sz="3200" b="1" dirty="0">
                <a:latin typeface="Lato" panose="020F0502020204030203" pitchFamily="34" charset="77"/>
              </a:rPr>
              <a:t>TN Equivalent to a Locally Connected NN</a:t>
            </a:r>
            <a:endParaRPr lang="en-IL" sz="32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39F207-E641-77B0-0F70-12D5E9B2F647}"/>
              </a:ext>
            </a:extLst>
          </p:cNvPr>
          <p:cNvSpPr/>
          <p:nvPr/>
        </p:nvSpPr>
        <p:spPr>
          <a:xfrm>
            <a:off x="541860" y="90845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F1B749-A088-8D73-363E-D4E10D62BE2F}"/>
              </a:ext>
            </a:extLst>
          </p:cNvPr>
          <p:cNvSpPr txBox="1"/>
          <p:nvPr/>
        </p:nvSpPr>
        <p:spPr>
          <a:xfrm>
            <a:off x="497199" y="1059427"/>
            <a:ext cx="458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Locally Connected TN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DD5D887-178B-DB80-09EB-B4ACA8C41917}"/>
              </a:ext>
            </a:extLst>
          </p:cNvPr>
          <p:cNvSpPr/>
          <p:nvPr/>
        </p:nvSpPr>
        <p:spPr>
          <a:xfrm rot="16200000">
            <a:off x="3249458" y="4418094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pic>
        <p:nvPicPr>
          <p:cNvPr id="65" name="Picture 64" descr="\documentclass{article}&#10;\usepackage{amsmath}&#10;\pagestyle{empty}&#10;\begin{document}&#10;&#10;&#10;$\mathbf{x}^{(1)}$&#10;&#10;\end{document}" title="IguanaTex Bitmap Display">
            <a:extLst>
              <a:ext uri="{FF2B5EF4-FFF2-40B4-BE49-F238E27FC236}">
                <a16:creationId xmlns:a16="http://schemas.microsoft.com/office/drawing/2014/main" id="{65490372-EFBC-FAA8-897F-9861F63841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297390" y="4477577"/>
            <a:ext cx="220101" cy="142036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D55BDB44-5A3B-7E99-66B8-0556FD8EC8A1}"/>
              </a:ext>
            </a:extLst>
          </p:cNvPr>
          <p:cNvSpPr/>
          <p:nvPr/>
        </p:nvSpPr>
        <p:spPr>
          <a:xfrm rot="16200000">
            <a:off x="3906151" y="4413913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pic>
        <p:nvPicPr>
          <p:cNvPr id="92" name="Picture 91" descr="\documentclass{article}&#10;\usepackage{amsmath}&#10;\pagestyle{empty}&#10;\begin{document}&#10;&#10;&#10;$\mathbf{x}^{(2)}$&#10;&#10;\end{document}" title="IguanaTex Bitmap Display">
            <a:extLst>
              <a:ext uri="{FF2B5EF4-FFF2-40B4-BE49-F238E27FC236}">
                <a16:creationId xmlns:a16="http://schemas.microsoft.com/office/drawing/2014/main" id="{BE89EE08-E3DC-2B9A-6EFE-92533AED3FA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954083" y="4473396"/>
            <a:ext cx="220101" cy="142036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6A77F85E-5967-F0D9-0BB7-F44BC73A8E71}"/>
              </a:ext>
            </a:extLst>
          </p:cNvPr>
          <p:cNvSpPr/>
          <p:nvPr/>
        </p:nvSpPr>
        <p:spPr>
          <a:xfrm rot="16200000">
            <a:off x="7986352" y="4405505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pic>
        <p:nvPicPr>
          <p:cNvPr id="86" name="Picture 85" descr="\documentclass{article}&#10;\usepackage{amsmath}&#10;\pagestyle{empty}&#10;\begin{document}&#10;&#10;&#10;$\mathbf{x}^{(N)}$&#10;&#10;\end{document}" title="IguanaTex Bitmap Display">
            <a:extLst>
              <a:ext uri="{FF2B5EF4-FFF2-40B4-BE49-F238E27FC236}">
                <a16:creationId xmlns:a16="http://schemas.microsoft.com/office/drawing/2014/main" id="{11F8A17F-8C6B-04E3-7E39-092375C8A4D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034285" y="4464988"/>
            <a:ext cx="220101" cy="142036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D87C6D0A-AD93-2BA0-C5A4-174AE8081FCA}"/>
              </a:ext>
            </a:extLst>
          </p:cNvPr>
          <p:cNvSpPr/>
          <p:nvPr/>
        </p:nvSpPr>
        <p:spPr>
          <a:xfrm rot="16200000">
            <a:off x="4444593" y="4413913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CBDA73-DECD-88B2-1F26-A9F2DBBD6521}"/>
              </a:ext>
            </a:extLst>
          </p:cNvPr>
          <p:cNvSpPr/>
          <p:nvPr/>
        </p:nvSpPr>
        <p:spPr>
          <a:xfrm rot="16200000">
            <a:off x="5101286" y="4413912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987F579-C0F5-2804-68F9-B008B82431A1}"/>
              </a:ext>
            </a:extLst>
          </p:cNvPr>
          <p:cNvSpPr/>
          <p:nvPr/>
        </p:nvSpPr>
        <p:spPr>
          <a:xfrm rot="16200000">
            <a:off x="6134524" y="4413914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BB09275-2D35-08B8-F77D-3C6BAB063262}"/>
              </a:ext>
            </a:extLst>
          </p:cNvPr>
          <p:cNvSpPr/>
          <p:nvPr/>
        </p:nvSpPr>
        <p:spPr>
          <a:xfrm rot="16200000">
            <a:off x="7345275" y="4405505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188207A-5E11-8E0C-EC09-03E7CDBD0D27}"/>
              </a:ext>
            </a:extLst>
          </p:cNvPr>
          <p:cNvCxnSpPr>
            <a:cxnSpLocks/>
          </p:cNvCxnSpPr>
          <p:nvPr/>
        </p:nvCxnSpPr>
        <p:spPr>
          <a:xfrm flipV="1">
            <a:off x="3391676" y="417347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6EE762B-4BE3-8490-8F25-CEDDAED66450}"/>
              </a:ext>
            </a:extLst>
          </p:cNvPr>
          <p:cNvCxnSpPr>
            <a:cxnSpLocks/>
          </p:cNvCxnSpPr>
          <p:nvPr/>
        </p:nvCxnSpPr>
        <p:spPr>
          <a:xfrm flipV="1">
            <a:off x="4035304" y="417347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62AA677-DD55-C3AB-AF30-F8B1807D5DC9}"/>
              </a:ext>
            </a:extLst>
          </p:cNvPr>
          <p:cNvCxnSpPr>
            <a:cxnSpLocks/>
          </p:cNvCxnSpPr>
          <p:nvPr/>
        </p:nvCxnSpPr>
        <p:spPr>
          <a:xfrm flipV="1">
            <a:off x="4591257" y="417347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6E11A31-AE2E-EAB2-26BE-688B8C24B231}"/>
              </a:ext>
            </a:extLst>
          </p:cNvPr>
          <p:cNvCxnSpPr>
            <a:cxnSpLocks/>
          </p:cNvCxnSpPr>
          <p:nvPr/>
        </p:nvCxnSpPr>
        <p:spPr>
          <a:xfrm flipV="1">
            <a:off x="5243142" y="417347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02B68D-BA2C-EFB0-A4F1-3E73D402003D}"/>
              </a:ext>
            </a:extLst>
          </p:cNvPr>
          <p:cNvCxnSpPr>
            <a:cxnSpLocks/>
          </p:cNvCxnSpPr>
          <p:nvPr/>
        </p:nvCxnSpPr>
        <p:spPr>
          <a:xfrm flipV="1">
            <a:off x="6283947" y="417347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269652B-2686-99F2-E5EF-38A691DA8E7B}"/>
              </a:ext>
            </a:extLst>
          </p:cNvPr>
          <p:cNvCxnSpPr>
            <a:cxnSpLocks/>
          </p:cNvCxnSpPr>
          <p:nvPr/>
        </p:nvCxnSpPr>
        <p:spPr>
          <a:xfrm flipV="1">
            <a:off x="6936111" y="4181941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3324E6F0-EB2F-C678-453D-3CE2A8057FD9}"/>
              </a:ext>
            </a:extLst>
          </p:cNvPr>
          <p:cNvSpPr/>
          <p:nvPr/>
        </p:nvSpPr>
        <p:spPr>
          <a:xfrm rot="16200000">
            <a:off x="6791217" y="4412274"/>
            <a:ext cx="290063" cy="29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00">
              <a:solidFill>
                <a:schemeClr val="tx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1B93464-C2AC-F984-C240-C0E3D54505B8}"/>
              </a:ext>
            </a:extLst>
          </p:cNvPr>
          <p:cNvCxnSpPr>
            <a:cxnSpLocks/>
          </p:cNvCxnSpPr>
          <p:nvPr/>
        </p:nvCxnSpPr>
        <p:spPr>
          <a:xfrm flipV="1">
            <a:off x="7482672" y="4171832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9FE1D5A-6D07-5BD5-0AAC-E981A878B2BA}"/>
              </a:ext>
            </a:extLst>
          </p:cNvPr>
          <p:cNvCxnSpPr>
            <a:cxnSpLocks/>
          </p:cNvCxnSpPr>
          <p:nvPr/>
        </p:nvCxnSpPr>
        <p:spPr>
          <a:xfrm flipV="1">
            <a:off x="8133546" y="4165063"/>
            <a:ext cx="0" cy="240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5B2AFC9F-A696-D001-D343-D43506F9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15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1458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 3">
            <a:extLst>
              <a:ext uri="{FF2B5EF4-FFF2-40B4-BE49-F238E27FC236}">
                <a16:creationId xmlns:a16="http://schemas.microsoft.com/office/drawing/2014/main" id="{9266D3D9-5D75-1217-607C-D1D0815A2B9A}"/>
              </a:ext>
            </a:extLst>
          </p:cNvPr>
          <p:cNvSpPr txBox="1">
            <a:spLocks/>
          </p:cNvSpPr>
          <p:nvPr/>
        </p:nvSpPr>
        <p:spPr>
          <a:xfrm>
            <a:off x="702437" y="3893530"/>
            <a:ext cx="10515600" cy="5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</a:pPr>
            <a:r>
              <a:rPr lang="en-US" sz="2200" dirty="0"/>
              <a:t>Delivers c</a:t>
            </a:r>
            <a:r>
              <a:rPr lang="en-IL" sz="2200" dirty="0"/>
              <a:t>ompetitive empirical performance</a:t>
            </a:r>
          </a:p>
        </p:txBody>
      </p:sp>
      <p:sp>
        <p:nvSpPr>
          <p:cNvPr id="65" name="Content Placeholder 2 5">
            <a:extLst>
              <a:ext uri="{FF2B5EF4-FFF2-40B4-BE49-F238E27FC236}">
                <a16:creationId xmlns:a16="http://schemas.microsoft.com/office/drawing/2014/main" id="{AEF85E81-3AF0-8739-9FC9-916B6764DB7E}"/>
              </a:ext>
            </a:extLst>
          </p:cNvPr>
          <p:cNvSpPr txBox="1">
            <a:spLocks/>
          </p:cNvSpPr>
          <p:nvPr/>
        </p:nvSpPr>
        <p:spPr>
          <a:xfrm>
            <a:off x="702437" y="4826769"/>
            <a:ext cx="10515600" cy="5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</a:pPr>
            <a:r>
              <a:rPr lang="en-IL" sz="2200" dirty="0"/>
              <a:t>Enabled analyses of </a:t>
            </a:r>
            <a:r>
              <a:rPr lang="en-US" sz="2200" dirty="0"/>
              <a:t>expressiveness</a:t>
            </a:r>
            <a:r>
              <a:rPr lang="en-IL" sz="2200" dirty="0"/>
              <a:t> and implicit regularization in deep learning</a:t>
            </a:r>
          </a:p>
        </p:txBody>
      </p:sp>
      <p:sp>
        <p:nvSpPr>
          <p:cNvPr id="66" name="Content Placeholder 2 6">
            <a:extLst>
              <a:ext uri="{FF2B5EF4-FFF2-40B4-BE49-F238E27FC236}">
                <a16:creationId xmlns:a16="http://schemas.microsoft.com/office/drawing/2014/main" id="{DD59F33B-FDDF-0245-5DAA-BA0471A58260}"/>
              </a:ext>
            </a:extLst>
          </p:cNvPr>
          <p:cNvSpPr txBox="1">
            <a:spLocks/>
          </p:cNvSpPr>
          <p:nvPr/>
        </p:nvSpPr>
        <p:spPr>
          <a:xfrm>
            <a:off x="702437" y="5754047"/>
            <a:ext cx="10515600" cy="5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</a:pPr>
            <a:r>
              <a:rPr lang="en-US" sz="2200" dirty="0"/>
              <a:t>Analyses led to </a:t>
            </a:r>
            <a:r>
              <a:rPr lang="en-US" sz="2200" dirty="0" err="1"/>
              <a:t>i</a:t>
            </a:r>
            <a:r>
              <a:rPr lang="en-IL" sz="2200" dirty="0"/>
              <a:t>nsights and practical tools for widespread locally connected NNs</a:t>
            </a:r>
          </a:p>
        </p:txBody>
      </p:sp>
      <p:sp>
        <p:nvSpPr>
          <p:cNvPr id="67" name="Content Placeholder 2 7">
            <a:extLst>
              <a:ext uri="{FF2B5EF4-FFF2-40B4-BE49-F238E27FC236}">
                <a16:creationId xmlns:a16="http://schemas.microsoft.com/office/drawing/2014/main" id="{7F1BD47F-2EC0-2024-B526-A9F1E538D323}"/>
              </a:ext>
            </a:extLst>
          </p:cNvPr>
          <p:cNvSpPr txBox="1">
            <a:spLocks/>
          </p:cNvSpPr>
          <p:nvPr/>
        </p:nvSpPr>
        <p:spPr>
          <a:xfrm>
            <a:off x="935724" y="5247365"/>
            <a:ext cx="10553839" cy="492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IL" sz="1800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 et al. 2016b, </a:t>
            </a:r>
            <a:r>
              <a:rPr lang="en-IL" sz="1800" b="1" dirty="0">
                <a:solidFill>
                  <a:schemeClr val="bg2">
                    <a:lumMod val="75000"/>
                  </a:schemeClr>
                </a:solidFill>
              </a:rPr>
              <a:t>C &amp; </a:t>
            </a: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Shashua 2017, Levine et al. 2018, Khrulkov et al. 2018, Razin et al. 2021;2022)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53647BC4-656F-826E-1FD0-FD5BF3D7D545}"/>
              </a:ext>
            </a:extLst>
          </p:cNvPr>
          <p:cNvSpPr txBox="1">
            <a:spLocks/>
          </p:cNvSpPr>
          <p:nvPr/>
        </p:nvSpPr>
        <p:spPr>
          <a:xfrm>
            <a:off x="414567" y="220277"/>
            <a:ext cx="10515600" cy="838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IL" sz="3200" b="1" dirty="0">
                <a:latin typeface="Lato" panose="020F0502020204030203" pitchFamily="34" charset="77"/>
              </a:rPr>
              <a:t>Locally Connected TN</a:t>
            </a:r>
            <a:endParaRPr lang="en-IL" sz="3200" b="1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802FFD0-FC36-2DBF-1756-B3EF0E1255EA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E003F6-EC51-0845-70B2-9ECB5C395F57}"/>
              </a:ext>
            </a:extLst>
          </p:cNvPr>
          <p:cNvGrpSpPr/>
          <p:nvPr/>
        </p:nvGrpSpPr>
        <p:grpSpPr>
          <a:xfrm>
            <a:off x="3155431" y="1284596"/>
            <a:ext cx="5033872" cy="2185253"/>
            <a:chOff x="333276" y="150018"/>
            <a:chExt cx="5935212" cy="2576533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E30EAF-4826-EA5F-7C6C-58702E0D2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276" y="2439152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9302721-109C-7D40-8CF1-18D2D83D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492" y="2442944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F670569-0F21-0497-7018-5A1976E66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645" y="2439270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93DF1DF-D9B5-AA7A-42C0-C56A2A59A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861" y="2443058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EF17008-8F9C-486F-B44F-46DD286FE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903" y="2439042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B8A3117-2376-4E59-ECE4-613FA71C4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119" y="2442830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6C29212-7598-A251-2EA8-253F7BABD3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9272" y="2439156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C1AB781-08E8-ACE2-CF17-6C85309F75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7488" y="2442944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1F84E50-1D27-8782-8DB8-EB6A15D2C0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0922" y="1586833"/>
              <a:ext cx="446326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858BC84-9556-1559-2A0D-FDC9D8E68D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220" y="1978213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3D028C4-B45A-4BCD-0EE3-75C54041B9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005" y="1586833"/>
              <a:ext cx="421474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DD83B6F-D1CD-933F-4B23-73B8EFD88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73" y="1953418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81DADDD-E22E-8E22-1710-7BC0950554CD}"/>
                </a:ext>
              </a:extLst>
            </p:cNvPr>
            <p:cNvSpPr/>
            <p:nvPr/>
          </p:nvSpPr>
          <p:spPr>
            <a:xfrm rot="16200000">
              <a:off x="333276" y="222375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E44591A-5BD3-7DC6-7763-BD3CCAC484C5}"/>
                </a:ext>
              </a:extLst>
            </p:cNvPr>
            <p:cNvSpPr/>
            <p:nvPr/>
          </p:nvSpPr>
          <p:spPr>
            <a:xfrm rot="16200000">
              <a:off x="740174" y="1790127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9812D81-6506-A419-4261-B006AE8498B1}"/>
                </a:ext>
              </a:extLst>
            </p:cNvPr>
            <p:cNvGrpSpPr/>
            <p:nvPr/>
          </p:nvGrpSpPr>
          <p:grpSpPr>
            <a:xfrm>
              <a:off x="3185949" y="2382061"/>
              <a:ext cx="229256" cy="36959"/>
              <a:chOff x="2981222" y="3718960"/>
              <a:chExt cx="229256" cy="36959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BD2E661-7467-D160-58E7-CD82E3BAA915}"/>
                  </a:ext>
                </a:extLst>
              </p:cNvPr>
              <p:cNvSpPr/>
              <p:nvPr/>
            </p:nvSpPr>
            <p:spPr>
              <a:xfrm rot="10800000">
                <a:off x="2981222" y="3719919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6D61A83-C10B-AAD1-D3A3-9421E184FFDB}"/>
                  </a:ext>
                </a:extLst>
              </p:cNvPr>
              <p:cNvSpPr/>
              <p:nvPr/>
            </p:nvSpPr>
            <p:spPr>
              <a:xfrm rot="10800000">
                <a:off x="3076623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311E232-D6A5-81BE-E31E-D475E55A48BD}"/>
                  </a:ext>
                </a:extLst>
              </p:cNvPr>
              <p:cNvSpPr/>
              <p:nvPr/>
            </p:nvSpPr>
            <p:spPr>
              <a:xfrm rot="10800000">
                <a:off x="3174478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2428F75-5D5E-C5DF-3166-081A3319E535}"/>
                </a:ext>
              </a:extLst>
            </p:cNvPr>
            <p:cNvGrpSpPr/>
            <p:nvPr/>
          </p:nvGrpSpPr>
          <p:grpSpPr>
            <a:xfrm rot="16200000">
              <a:off x="3185914" y="1378865"/>
              <a:ext cx="229256" cy="36959"/>
              <a:chOff x="2981222" y="3718960"/>
              <a:chExt cx="229256" cy="36959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2E0387D5-B256-4EF5-417E-A3D629C2404A}"/>
                  </a:ext>
                </a:extLst>
              </p:cNvPr>
              <p:cNvSpPr/>
              <p:nvPr/>
            </p:nvSpPr>
            <p:spPr>
              <a:xfrm rot="10800000">
                <a:off x="2981222" y="3719919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B3E72C1-E6D9-D64E-1827-FA3C610F65E5}"/>
                  </a:ext>
                </a:extLst>
              </p:cNvPr>
              <p:cNvSpPr/>
              <p:nvPr/>
            </p:nvSpPr>
            <p:spPr>
              <a:xfrm rot="10800000">
                <a:off x="3076623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1F5B778-5629-6C88-5C41-18B8A31FDCC6}"/>
                  </a:ext>
                </a:extLst>
              </p:cNvPr>
              <p:cNvSpPr/>
              <p:nvPr/>
            </p:nvSpPr>
            <p:spPr>
              <a:xfrm rot="10800000">
                <a:off x="3174478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3FD6C29-D55C-B5A1-8676-C78DF26F7546}"/>
                </a:ext>
              </a:extLst>
            </p:cNvPr>
            <p:cNvSpPr/>
            <p:nvPr/>
          </p:nvSpPr>
          <p:spPr>
            <a:xfrm rot="16200000">
              <a:off x="1101492" y="2227546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4A35022-9D30-AB57-64A4-822B8D9C8C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2589" y="1978327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7DDA230-E806-E18C-3FA3-2D408CC1F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246" y="1953532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2230989-FD1E-2884-1A08-80F2A790619B}"/>
                </a:ext>
              </a:extLst>
            </p:cNvPr>
            <p:cNvSpPr/>
            <p:nvPr/>
          </p:nvSpPr>
          <p:spPr>
            <a:xfrm rot="16200000">
              <a:off x="1747645" y="2223872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45DEA13-7AE0-0BA2-898F-F1B25D9158D7}"/>
                </a:ext>
              </a:extLst>
            </p:cNvPr>
            <p:cNvSpPr/>
            <p:nvPr/>
          </p:nvSpPr>
          <p:spPr>
            <a:xfrm rot="16200000">
              <a:off x="2154543" y="1790241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8A739A-96DD-87BF-FB82-DC0A05885242}"/>
                </a:ext>
              </a:extLst>
            </p:cNvPr>
            <p:cNvSpPr/>
            <p:nvPr/>
          </p:nvSpPr>
          <p:spPr>
            <a:xfrm rot="16200000">
              <a:off x="2515861" y="2227660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FD81D1A-09A2-81C6-BB3A-942CA6F52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8847" y="1978099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17D8910-DCC5-3723-B960-EA791679D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504" y="1953304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214911-60FF-43B4-5B43-99CE2C7801C1}"/>
                </a:ext>
              </a:extLst>
            </p:cNvPr>
            <p:cNvSpPr/>
            <p:nvPr/>
          </p:nvSpPr>
          <p:spPr>
            <a:xfrm rot="16200000">
              <a:off x="3743903" y="2223644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E112904-7729-4029-68C6-A550B5E9DA09}"/>
                </a:ext>
              </a:extLst>
            </p:cNvPr>
            <p:cNvSpPr/>
            <p:nvPr/>
          </p:nvSpPr>
          <p:spPr>
            <a:xfrm rot="16200000">
              <a:off x="4512119" y="2227432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B71490A-A41D-2AD9-9E6D-AF323A270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3216" y="1978213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C9972D1-5F30-E394-6665-784F01C39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8873" y="1953418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BBFEE95-E716-4DD1-432C-5D33AE4948F2}"/>
                </a:ext>
              </a:extLst>
            </p:cNvPr>
            <p:cNvSpPr/>
            <p:nvPr/>
          </p:nvSpPr>
          <p:spPr>
            <a:xfrm rot="16200000">
              <a:off x="5158272" y="222375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9BD487B-FE70-9392-313B-B92164E6DCF9}"/>
                </a:ext>
              </a:extLst>
            </p:cNvPr>
            <p:cNvSpPr/>
            <p:nvPr/>
          </p:nvSpPr>
          <p:spPr>
            <a:xfrm rot="16200000">
              <a:off x="5926488" y="2227546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952FAF4-AC3B-DDD8-B845-8CE4629B03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917" y="338104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D6F30-71EF-92C3-05B4-530198BF5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8574" y="313309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7938DD-4241-3E88-D738-188D3B6CE8A7}"/>
                </a:ext>
              </a:extLst>
            </p:cNvPr>
            <p:cNvSpPr/>
            <p:nvPr/>
          </p:nvSpPr>
          <p:spPr>
            <a:xfrm rot="16200000">
              <a:off x="3134871" y="15001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B72196C-56AC-DDAB-D570-E9FB8029E7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1112" y="1585777"/>
              <a:ext cx="446326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7208806-AC98-5BFE-C5E4-C3C37A518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7195" y="1585777"/>
              <a:ext cx="421474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FE3593B-5676-3435-18B6-B2B329816C4B}"/>
                </a:ext>
              </a:extLst>
            </p:cNvPr>
            <p:cNvSpPr/>
            <p:nvPr/>
          </p:nvSpPr>
          <p:spPr>
            <a:xfrm rot="16200000">
              <a:off x="4150364" y="1789071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26C9383-CA06-0D7B-BEF4-8B8BCAE14B73}"/>
                </a:ext>
              </a:extLst>
            </p:cNvPr>
            <p:cNvSpPr/>
            <p:nvPr/>
          </p:nvSpPr>
          <p:spPr>
            <a:xfrm rot="16200000">
              <a:off x="5564733" y="1789185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5CE452F-3F6A-1B48-A1BF-4DFBB8B3E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4170" y="749583"/>
              <a:ext cx="251578" cy="280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4499CCF-C32B-42F4-8095-D92772220D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2038" y="753285"/>
              <a:ext cx="252150" cy="277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B49FEB-3F23-8081-5D44-F11525AE2B26}"/>
                </a:ext>
              </a:extLst>
            </p:cNvPr>
            <p:cNvSpPr/>
            <p:nvPr/>
          </p:nvSpPr>
          <p:spPr>
            <a:xfrm rot="16200000">
              <a:off x="3496189" y="587673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77F51-2770-A9A2-20FC-B58E6496C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5385" y="745559"/>
              <a:ext cx="251578" cy="280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CBC3E83-AAE1-ABB9-B12F-2B58043511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03253" y="749261"/>
              <a:ext cx="252150" cy="277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F9EE65B-4B26-FAF4-BE64-2E89E4114916}"/>
                </a:ext>
              </a:extLst>
            </p:cNvPr>
            <p:cNvSpPr/>
            <p:nvPr/>
          </p:nvSpPr>
          <p:spPr>
            <a:xfrm rot="16200000">
              <a:off x="2727404" y="583649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</p:grpSp>
      <p:sp>
        <p:nvSpPr>
          <p:cNvPr id="3" name="Content Placeholder 2 5">
            <a:extLst>
              <a:ext uri="{FF2B5EF4-FFF2-40B4-BE49-F238E27FC236}">
                <a16:creationId xmlns:a16="http://schemas.microsoft.com/office/drawing/2014/main" id="{718233AD-9398-57AE-46A1-87E7E536DFA3}"/>
              </a:ext>
            </a:extLst>
          </p:cNvPr>
          <p:cNvSpPr txBox="1">
            <a:spLocks/>
          </p:cNvSpPr>
          <p:nvPr/>
        </p:nvSpPr>
        <p:spPr>
          <a:xfrm>
            <a:off x="702437" y="5842489"/>
            <a:ext cx="10515600" cy="53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</a:pPr>
            <a:endParaRPr lang="en-IL" sz="2200" dirty="0"/>
          </a:p>
        </p:txBody>
      </p:sp>
      <p:sp>
        <p:nvSpPr>
          <p:cNvPr id="4" name="Content Placeholder 2 7">
            <a:extLst>
              <a:ext uri="{FF2B5EF4-FFF2-40B4-BE49-F238E27FC236}">
                <a16:creationId xmlns:a16="http://schemas.microsoft.com/office/drawing/2014/main" id="{C7D903F6-7F74-78E9-8131-7DE6803A39A6}"/>
              </a:ext>
            </a:extLst>
          </p:cNvPr>
          <p:cNvSpPr txBox="1">
            <a:spLocks/>
          </p:cNvSpPr>
          <p:nvPr/>
        </p:nvSpPr>
        <p:spPr>
          <a:xfrm>
            <a:off x="935724" y="6178420"/>
            <a:ext cx="10553839" cy="492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IL" sz="1800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 et al. 2016b, </a:t>
            </a:r>
            <a:r>
              <a:rPr lang="en-IL" sz="1800" b="1" dirty="0">
                <a:solidFill>
                  <a:schemeClr val="bg2">
                    <a:lumMod val="75000"/>
                  </a:schemeClr>
                </a:solidFill>
              </a:rPr>
              <a:t>C &amp; </a:t>
            </a: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Shashua 2017, Levine et al. 2018, Khrulkov et al. 2018, Razin et al. 2021;2022)</a:t>
            </a:r>
          </a:p>
        </p:txBody>
      </p:sp>
      <p:sp>
        <p:nvSpPr>
          <p:cNvPr id="8" name="Content Placeholder 2 4">
            <a:extLst>
              <a:ext uri="{FF2B5EF4-FFF2-40B4-BE49-F238E27FC236}">
                <a16:creationId xmlns:a16="http://schemas.microsoft.com/office/drawing/2014/main" id="{02B8D538-EFFA-7E66-C0CF-8814CC3496DD}"/>
              </a:ext>
            </a:extLst>
          </p:cNvPr>
          <p:cNvSpPr txBox="1">
            <a:spLocks/>
          </p:cNvSpPr>
          <p:nvPr/>
        </p:nvSpPr>
        <p:spPr>
          <a:xfrm>
            <a:off x="935724" y="4319044"/>
            <a:ext cx="4145039" cy="49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IL" sz="1800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 et al. 2016a, Stoudenmire 2018)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98EE-1A5E-CB69-8CA3-81B6A520B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16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1687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169478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Necessary and Sufficient Condition for Fitting Tensor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078529"/>
            <a:ext cx="10515600" cy="6027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Canonical Partitions of</a:t>
            </a:r>
            <a:r>
              <a:rPr lang="en-US" sz="2200" b="1" dirty="0">
                <a:latin typeface="Lato" panose="020F0502020204030203" pitchFamily="34" charset="77"/>
              </a:rPr>
              <a:t>                    :</a:t>
            </a:r>
            <a:r>
              <a:rPr lang="en-IL" sz="2200" b="1" dirty="0"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880802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0" name="Picture 9" descr="\documentclass{article}&#10;\usepackage{amsmath}&#10;\pagestyle{empty}&#10;\begin{document}&#10;&#10;&#10;$\{1, \ldots, N\}$&#10;&#10;\end{document}" title="IguanaTex Bitmap Display">
            <a:extLst>
              <a:ext uri="{FF2B5EF4-FFF2-40B4-BE49-F238E27FC236}">
                <a16:creationId xmlns:a16="http://schemas.microsoft.com/office/drawing/2014/main" id="{1E86FBF8-E619-485F-1724-BCD42FD313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95229" y="1176878"/>
            <a:ext cx="1257300" cy="279400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9E016C-9AFE-4963-D1EE-D8533E809C07}"/>
              </a:ext>
            </a:extLst>
          </p:cNvPr>
          <p:cNvSpPr/>
          <p:nvPr/>
        </p:nvSpPr>
        <p:spPr>
          <a:xfrm>
            <a:off x="5815895" y="6273397"/>
            <a:ext cx="1122525" cy="399379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77534D-BD83-279A-ADE6-5D490A8B7598}"/>
              </a:ext>
            </a:extLst>
          </p:cNvPr>
          <p:cNvSpPr txBox="1"/>
          <p:nvPr/>
        </p:nvSpPr>
        <p:spPr>
          <a:xfrm>
            <a:off x="5902816" y="6319909"/>
            <a:ext cx="93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width</a:t>
            </a:r>
            <a:endParaRPr lang="en-IL" dirty="0">
              <a:latin typeface="Lato" panose="020F0502020204030203" pitchFamily="34" charset="77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FDD385-82F2-A9D9-AD04-56F12D8E9D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296" y="1656849"/>
            <a:ext cx="7042981" cy="22990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A63F4-0A67-F0C8-01DA-653DEC03F506}"/>
              </a:ext>
            </a:extLst>
          </p:cNvPr>
          <p:cNvSpPr/>
          <p:nvPr/>
        </p:nvSpPr>
        <p:spPr>
          <a:xfrm>
            <a:off x="1407262" y="4223497"/>
            <a:ext cx="9377475" cy="1931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d d 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D2080-E6A6-DD10-E219-45B73392BBCD}"/>
              </a:ext>
            </a:extLst>
          </p:cNvPr>
          <p:cNvSpPr/>
          <p:nvPr/>
        </p:nvSpPr>
        <p:spPr>
          <a:xfrm>
            <a:off x="1407263" y="4223496"/>
            <a:ext cx="9377474" cy="599943"/>
          </a:xfrm>
          <a:prstGeom prst="rect">
            <a:avLst/>
          </a:prstGeom>
          <a:solidFill>
            <a:srgbClr val="F9EFF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DC76F-0A56-D521-9363-A4864C2A6F39}"/>
              </a:ext>
            </a:extLst>
          </p:cNvPr>
          <p:cNvSpPr txBox="1"/>
          <p:nvPr/>
        </p:nvSpPr>
        <p:spPr>
          <a:xfrm>
            <a:off x="1443383" y="4308023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b="1" dirty="0">
                <a:latin typeface="Lato" panose="020F0502020204030203" pitchFamily="34" charset="77"/>
              </a:rPr>
              <a:t>Theorem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CE839-CDE8-5CA1-91A4-7CFB009CCD43}"/>
              </a:ext>
            </a:extLst>
          </p:cNvPr>
          <p:cNvSpPr txBox="1"/>
          <p:nvPr/>
        </p:nvSpPr>
        <p:spPr>
          <a:xfrm>
            <a:off x="1436659" y="4988006"/>
            <a:ext cx="8241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For a tensor	and	    , there exist </a:t>
            </a:r>
            <a:r>
              <a:rPr lang="en-US" sz="2200" dirty="0">
                <a:latin typeface="Lato" panose="020F0502020204030203" pitchFamily="34" charset="77"/>
              </a:rPr>
              <a:t>                </a:t>
            </a:r>
            <a:r>
              <a:rPr lang="en-IL" sz="2200" dirty="0" err="1">
                <a:latin typeface="Lato" panose="020F0502020204030203" pitchFamily="34" charset="77"/>
              </a:rPr>
              <a:t>s.t.</a:t>
            </a:r>
            <a:r>
              <a:rPr lang="en-IL" sz="2200" dirty="0">
                <a:latin typeface="Lato" panose="020F0502020204030203" pitchFamily="34" charset="77"/>
              </a:rPr>
              <a:t> </a:t>
            </a:r>
          </a:p>
        </p:txBody>
      </p:sp>
      <p:pic>
        <p:nvPicPr>
          <p:cNvPr id="21" name="Picture 20" descr="\documentclass{article}&#10;\usepackage{amsmath}&#10;\pagestyle{empty}&#10;\begin{document}&#10;&#10;&#10;$\mathcal{A}$&#10;&#10;&#10;\end{document}" title="IguanaTex Bitmap Display">
            <a:extLst>
              <a:ext uri="{FF2B5EF4-FFF2-40B4-BE49-F238E27FC236}">
                <a16:creationId xmlns:a16="http://schemas.microsoft.com/office/drawing/2014/main" id="{BBEC8FF5-F95E-D868-9759-486F03A61BC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51144" y="5091688"/>
            <a:ext cx="223520" cy="22352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&#10;$\epsilon &gt; 0$&#10;&#10;\end{document}" title="IguanaTex Bitmap Display">
            <a:extLst>
              <a:ext uri="{FF2B5EF4-FFF2-40B4-BE49-F238E27FC236}">
                <a16:creationId xmlns:a16="http://schemas.microsoft.com/office/drawing/2014/main" id="{5AF13BE3-5424-0308-2BF2-05259B6D4E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02992" y="5105659"/>
            <a:ext cx="614680" cy="19558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&#10;$|| \mathcal{W}_{\text{TN}} - \mathcal{A} || \leq \epsilon$&#10;&#10;\end{document}" title="IguanaTex Bitmap Display">
            <a:extLst>
              <a:ext uri="{FF2B5EF4-FFF2-40B4-BE49-F238E27FC236}">
                <a16:creationId xmlns:a16="http://schemas.microsoft.com/office/drawing/2014/main" id="{7698919D-7F96-1168-E316-634463A2E7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75461" y="5077140"/>
            <a:ext cx="1927860" cy="279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5257A5-8E4E-F2BC-6B5D-49101EE4F2F3}"/>
              </a:ext>
            </a:extLst>
          </p:cNvPr>
          <p:cNvSpPr txBox="1"/>
          <p:nvPr/>
        </p:nvSpPr>
        <p:spPr>
          <a:xfrm>
            <a:off x="1464095" y="5509692"/>
            <a:ext cx="17171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if and only if</a:t>
            </a:r>
          </a:p>
        </p:txBody>
      </p:sp>
      <p:pic>
        <p:nvPicPr>
          <p:cNvPr id="32" name="Picture 31" descr="\documentclass{article}&#10;\usepackage{amsmath}&#10;\pagestyle{empty}&#10;\begin{document}&#10;&#10;&#10;$\text{QE} (\mathcal{A} ; \mathcal{I} ) \stackrel{\sim}{\leq} \ln (R) + \mathcal{O} (\epsilon)$&#10;&#10;&#10;\end{document}" title="IguanaTex Bitmap Display">
            <a:extLst>
              <a:ext uri="{FF2B5EF4-FFF2-40B4-BE49-F238E27FC236}">
                <a16:creationId xmlns:a16="http://schemas.microsoft.com/office/drawing/2014/main" id="{160D3E05-633F-C351-A0E7-9968BD4CF0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257989" y="5509691"/>
            <a:ext cx="3045460" cy="3911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C1CAD4-94E7-CC2F-48FD-FBF993EA26B4}"/>
              </a:ext>
            </a:extLst>
          </p:cNvPr>
          <p:cNvSpPr txBox="1"/>
          <p:nvPr/>
        </p:nvSpPr>
        <p:spPr>
          <a:xfrm>
            <a:off x="6345037" y="5532664"/>
            <a:ext cx="3848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for all canonical partitions</a:t>
            </a:r>
          </a:p>
        </p:txBody>
      </p:sp>
      <p:pic>
        <p:nvPicPr>
          <p:cNvPr id="30" name="Picture 29" descr="\documentclass{article}&#10;\usepackage{amsmath}&#10;\pagestyle{empty}&#10;\begin{document}&#10;&#10;&#10;$(\mathcal{I}, \mathcal{I}^c)$&#10;&#10;\end{document}" title="IguanaTex Bitmap Display">
            <a:extLst>
              <a:ext uri="{FF2B5EF4-FFF2-40B4-BE49-F238E27FC236}">
                <a16:creationId xmlns:a16="http://schemas.microsoft.com/office/drawing/2014/main" id="{7F8D386B-131A-8C36-22E5-8738E2ED95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677750" y="5625672"/>
            <a:ext cx="754380" cy="27940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&#10;$\mathcal{W}_{\text{TN}} $&#10;&#10;\end{document}" title="IguanaTex Bitmap Display">
            <a:extLst>
              <a:ext uri="{FF2B5EF4-FFF2-40B4-BE49-F238E27FC236}">
                <a16:creationId xmlns:a16="http://schemas.microsoft.com/office/drawing/2014/main" id="{FFBCE820-2626-B93B-E298-8C07053668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5572" y="5098339"/>
            <a:ext cx="586740" cy="251460"/>
          </a:xfrm>
          <a:prstGeom prst="rect">
            <a:avLst/>
          </a:prstGeom>
        </p:spPr>
      </p:pic>
      <p:sp>
        <p:nvSpPr>
          <p:cNvPr id="33" name="Freeform: Shape 147">
            <a:extLst>
              <a:ext uri="{FF2B5EF4-FFF2-40B4-BE49-F238E27FC236}">
                <a16:creationId xmlns:a16="http://schemas.microsoft.com/office/drawing/2014/main" id="{6E6EA8E0-DEAD-B639-D646-3661933B3770}"/>
              </a:ext>
            </a:extLst>
          </p:cNvPr>
          <p:cNvSpPr/>
          <p:nvPr/>
        </p:nvSpPr>
        <p:spPr>
          <a:xfrm rot="13208219">
            <a:off x="5127441" y="6150904"/>
            <a:ext cx="739823" cy="82861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31750" cap="rnd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48268FD-973C-5472-B8E5-D7D8C6515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17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2239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 34">
            <a:extLst>
              <a:ext uri="{FF2B5EF4-FFF2-40B4-BE49-F238E27FC236}">
                <a16:creationId xmlns:a16="http://schemas.microsoft.com/office/drawing/2014/main" id="{EB59C603-DA77-90A5-3D66-B25A4FF7C7C3}"/>
              </a:ext>
            </a:extLst>
          </p:cNvPr>
          <p:cNvSpPr/>
          <p:nvPr/>
        </p:nvSpPr>
        <p:spPr>
          <a:xfrm>
            <a:off x="1099300" y="985806"/>
            <a:ext cx="10090642" cy="2296003"/>
          </a:xfrm>
          <a:prstGeom prst="roundRect">
            <a:avLst>
              <a:gd name="adj" fmla="val 7076"/>
            </a:avLst>
          </a:prstGeom>
          <a:solidFill>
            <a:schemeClr val="accent5">
              <a:lumMod val="75000"/>
              <a:alpha val="10196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B52575D-2216-5D84-4852-CB1ACF5A3F5E}"/>
              </a:ext>
            </a:extLst>
          </p:cNvPr>
          <p:cNvGrpSpPr/>
          <p:nvPr/>
        </p:nvGrpSpPr>
        <p:grpSpPr>
          <a:xfrm>
            <a:off x="1344631" y="1163750"/>
            <a:ext cx="9377475" cy="1931158"/>
            <a:chOff x="1407262" y="4223496"/>
            <a:chExt cx="9377475" cy="19311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CC2D6-4954-2968-0733-EC343EEE096D}"/>
                </a:ext>
              </a:extLst>
            </p:cNvPr>
            <p:cNvSpPr/>
            <p:nvPr/>
          </p:nvSpPr>
          <p:spPr>
            <a:xfrm>
              <a:off x="1407262" y="4223497"/>
              <a:ext cx="9377475" cy="1931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/>
                <a:t>d d 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06FFA-F7B2-170F-BBE1-0EBA85897148}"/>
                </a:ext>
              </a:extLst>
            </p:cNvPr>
            <p:cNvSpPr/>
            <p:nvPr/>
          </p:nvSpPr>
          <p:spPr>
            <a:xfrm>
              <a:off x="1407263" y="4223496"/>
              <a:ext cx="9377474" cy="599943"/>
            </a:xfrm>
            <a:prstGeom prst="rect">
              <a:avLst/>
            </a:prstGeom>
            <a:solidFill>
              <a:srgbClr val="F9EFFE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77C254-D582-B797-1559-0D887159BF4D}"/>
                </a:ext>
              </a:extLst>
            </p:cNvPr>
            <p:cNvSpPr txBox="1"/>
            <p:nvPr/>
          </p:nvSpPr>
          <p:spPr>
            <a:xfrm>
              <a:off x="1443383" y="4308023"/>
              <a:ext cx="13276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latin typeface="Lato" panose="020F0502020204030203" pitchFamily="34" charset="77"/>
                </a:rPr>
                <a:t>Theorem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23EC33-657C-34A4-2A34-FE27F653C01F}"/>
                </a:ext>
              </a:extLst>
            </p:cNvPr>
            <p:cNvSpPr txBox="1"/>
            <p:nvPr/>
          </p:nvSpPr>
          <p:spPr>
            <a:xfrm>
              <a:off x="1634988" y="4977568"/>
              <a:ext cx="82410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 tensor	and	    , there exist </a:t>
              </a:r>
              <a:r>
                <a:rPr lang="en-US" sz="2200" dirty="0">
                  <a:latin typeface="Lato" panose="020F0502020204030203" pitchFamily="34" charset="77"/>
                </a:rPr>
                <a:t>              </a:t>
              </a:r>
              <a:r>
                <a:rPr lang="en-IL" sz="2200" dirty="0" err="1">
                  <a:latin typeface="Lato" panose="020F0502020204030203" pitchFamily="34" charset="77"/>
                </a:rPr>
                <a:t>s.t.</a:t>
              </a:r>
              <a:r>
                <a:rPr lang="en-IL" sz="2200" dirty="0">
                  <a:latin typeface="Lato" panose="020F0502020204030203" pitchFamily="34" charset="77"/>
                </a:rPr>
                <a:t> </a:t>
              </a:r>
            </a:p>
          </p:txBody>
        </p:sp>
        <p:pic>
          <p:nvPicPr>
            <p:cNvPr id="32" name="Picture 31" descr="\documentclass{article}&#10;\usepackage{amsmath}&#10;\pagestyle{empty}&#10;\begin{document}&#10;&#10;&#10;$\mathcal{A}$&#10;&#10;&#10;\end{document}" title="IguanaTex Bitmap Display">
              <a:extLst>
                <a:ext uri="{FF2B5EF4-FFF2-40B4-BE49-F238E27FC236}">
                  <a16:creationId xmlns:a16="http://schemas.microsoft.com/office/drawing/2014/main" id="{8F1A2EF7-6E85-8C59-0361-E2C7CF97E9A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239034" y="5081250"/>
              <a:ext cx="223520" cy="223520"/>
            </a:xfrm>
            <a:prstGeom prst="rect">
              <a:avLst/>
            </a:prstGeom>
          </p:spPr>
        </p:pic>
        <p:pic>
          <p:nvPicPr>
            <p:cNvPr id="208" name="Picture 207" descr="\documentclass{article}&#10;\usepackage{amsmath}&#10;\pagestyle{empty}&#10;\begin{document}&#10;&#10;&#10;$\epsilon &gt; 0$&#10;&#10;\end{document}" title="IguanaTex Bitmap Display">
              <a:extLst>
                <a:ext uri="{FF2B5EF4-FFF2-40B4-BE49-F238E27FC236}">
                  <a16:creationId xmlns:a16="http://schemas.microsoft.com/office/drawing/2014/main" id="{A48E96DB-CD05-EAD0-C33F-460AEF18148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143073" y="5095221"/>
              <a:ext cx="583366" cy="195580"/>
            </a:xfrm>
            <a:prstGeom prst="rect">
              <a:avLst/>
            </a:prstGeom>
          </p:spPr>
        </p:pic>
        <p:pic>
          <p:nvPicPr>
            <p:cNvPr id="210" name="Picture 209" descr="\documentclass{article}&#10;\usepackage{amsmath}&#10;\pagestyle{empty}&#10;\begin{document}&#10;&#10;&#10;$|| \mathcal{W}_{\text{TN}} - \mathcal{A} || \leq \epsilon$&#10;&#10;\end{document}" title="IguanaTex Bitmap Display">
              <a:extLst>
                <a:ext uri="{FF2B5EF4-FFF2-40B4-BE49-F238E27FC236}">
                  <a16:creationId xmlns:a16="http://schemas.microsoft.com/office/drawing/2014/main" id="{CD074AA8-B774-2FC4-632C-1A5E7516A23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8136420" y="5108455"/>
              <a:ext cx="1927860" cy="2794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76C99B5-D382-9254-86B9-745849630AEA}"/>
                </a:ext>
              </a:extLst>
            </p:cNvPr>
            <p:cNvSpPr txBox="1"/>
            <p:nvPr/>
          </p:nvSpPr>
          <p:spPr>
            <a:xfrm>
              <a:off x="1464095" y="5509692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solidFill>
                    <a:srgbClr val="8945AA"/>
                  </a:solidFill>
                  <a:latin typeface="Lato" panose="020F0502020204030203" pitchFamily="34" charset="77"/>
                </a:rPr>
                <a:t>if and only if</a:t>
              </a:r>
            </a:p>
          </p:txBody>
        </p:sp>
        <p:pic>
          <p:nvPicPr>
            <p:cNvPr id="212" name="Picture 211" descr="\documentclass{article}&#10;\usepackage{amsmath}&#10;\pagestyle{empty}&#10;\begin{document}&#10;&#10;&#10;$\text{QE} (\mathcal{A} ; \mathcal{I} ) \stackrel{\sim}{\leq} \ln (R) + \mathcal{O} (\epsilon)$&#10;&#10;&#10;\end{document}" title="IguanaTex Bitmap Display">
              <a:extLst>
                <a:ext uri="{FF2B5EF4-FFF2-40B4-BE49-F238E27FC236}">
                  <a16:creationId xmlns:a16="http://schemas.microsoft.com/office/drawing/2014/main" id="{8933C986-9475-C45F-4A80-63A0F39D4D1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257989" y="5509691"/>
              <a:ext cx="3045460" cy="391160"/>
            </a:xfrm>
            <a:prstGeom prst="rect">
              <a:avLst/>
            </a:prstGeom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C64145FE-93AA-3695-F22D-82DF15E0F6B0}"/>
                </a:ext>
              </a:extLst>
            </p:cNvPr>
            <p:cNvSpPr txBox="1"/>
            <p:nvPr/>
          </p:nvSpPr>
          <p:spPr>
            <a:xfrm>
              <a:off x="6345037" y="5532664"/>
              <a:ext cx="3848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all canonical partitions</a:t>
              </a:r>
            </a:p>
          </p:txBody>
        </p:sp>
        <p:pic>
          <p:nvPicPr>
            <p:cNvPr id="216" name="Picture 215" descr="\documentclass{article}&#10;\usepackage{amsmath}&#10;\pagestyle{empty}&#10;\begin{document}&#10;&#10;&#10;$(\mathcal{I}, \mathcal{I}^c)$&#10;&#10;\end{document}" title="IguanaTex Bitmap Display">
              <a:extLst>
                <a:ext uri="{FF2B5EF4-FFF2-40B4-BE49-F238E27FC236}">
                  <a16:creationId xmlns:a16="http://schemas.microsoft.com/office/drawing/2014/main" id="{A6E6465C-39AC-B5B5-39EA-35412559447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9677750" y="5625672"/>
              <a:ext cx="754380" cy="279400"/>
            </a:xfrm>
            <a:prstGeom prst="rect">
              <a:avLst/>
            </a:prstGeom>
          </p:spPr>
        </p:pic>
        <p:pic>
          <p:nvPicPr>
            <p:cNvPr id="217" name="Picture 216" descr="\documentclass{article}&#10;\usepackage{amsmath}&#10;\pagestyle{empty}&#10;\begin{document}&#10;&#10;&#10;$\mathcal{W}_{\text{TN}} $&#10;&#10;\end{document}" title="IguanaTex Bitmap Display">
              <a:extLst>
                <a:ext uri="{FF2B5EF4-FFF2-40B4-BE49-F238E27FC236}">
                  <a16:creationId xmlns:a16="http://schemas.microsoft.com/office/drawing/2014/main" id="{8E2932F5-27D6-9529-C803-0C7AA483123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6453207" y="5067024"/>
              <a:ext cx="586740" cy="2514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169478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Necessary and Sufficient Condition for Fitting Tensor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880802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E8E26-DC99-D3AB-5EBE-361D64B59FE2}"/>
              </a:ext>
            </a:extLst>
          </p:cNvPr>
          <p:cNvSpPr txBox="1"/>
          <p:nvPr/>
        </p:nvSpPr>
        <p:spPr>
          <a:xfrm>
            <a:off x="442068" y="3291181"/>
            <a:ext cx="181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b="1" dirty="0">
                <a:latin typeface="Lato" panose="020F0502020204030203" pitchFamily="34" charset="77"/>
              </a:rPr>
              <a:t>Proof Sketch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B00A8-18DB-7565-5B1E-C6C8EB5E09E2}"/>
              </a:ext>
            </a:extLst>
          </p:cNvPr>
          <p:cNvSpPr txBox="1"/>
          <p:nvPr/>
        </p:nvSpPr>
        <p:spPr>
          <a:xfrm>
            <a:off x="1099300" y="3722068"/>
            <a:ext cx="10759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	 depends </a:t>
            </a:r>
            <a:r>
              <a:rPr lang="en-US" sz="2200" dirty="0">
                <a:latin typeface="Lato" panose="020F0502020204030203" pitchFamily="34" charset="77"/>
              </a:rPr>
              <a:t>logarithmically </a:t>
            </a:r>
            <a:r>
              <a:rPr lang="en-IL" sz="2200" dirty="0">
                <a:latin typeface="Lato" panose="020F0502020204030203" pitchFamily="34" charset="77"/>
              </a:rPr>
              <a:t>on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min cut in </a:t>
            </a:r>
            <a:r>
              <a:rPr lang="en-US" sz="2200" b="1" dirty="0">
                <a:solidFill>
                  <a:srgbClr val="8945AA"/>
                </a:solidFill>
                <a:latin typeface="Lato" panose="020F0502020204030203" pitchFamily="34" charset="77"/>
              </a:rPr>
              <a:t>TN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graph </a:t>
            </a:r>
            <a:r>
              <a:rPr lang="en-IL" sz="2200" dirty="0">
                <a:latin typeface="Lato" panose="020F0502020204030203" pitchFamily="34" charset="77"/>
              </a:rPr>
              <a:t>separating axes     </a:t>
            </a:r>
            <a:r>
              <a:rPr lang="en-US" sz="2200" dirty="0">
                <a:latin typeface="Lato" panose="020F0502020204030203" pitchFamily="34" charset="77"/>
              </a:rPr>
              <a:t>   </a:t>
            </a:r>
            <a:r>
              <a:rPr lang="en-IL" sz="2200" dirty="0">
                <a:latin typeface="Lato" panose="020F0502020204030203" pitchFamily="34" charset="77"/>
              </a:rPr>
              <a:t>from          </a:t>
            </a:r>
            <a:endParaRPr lang="en-IL" sz="2200" b="1" dirty="0">
              <a:latin typeface="Lato" panose="020F0502020204030203" pitchFamily="34" charset="77"/>
            </a:endParaRPr>
          </a:p>
        </p:txBody>
      </p:sp>
      <p:pic>
        <p:nvPicPr>
          <p:cNvPr id="220" name="Picture 219" descr="\documentclass{article}&#10;\usepackage{amsmath}&#10;\pagestyle{empty}&#10;\begin{document}&#10;&#10;&#10;$\text{QE} (\mathcal{W}_{\text{TN}} ; \mathcal{I} )$&#10;&#10;&#10;\end{document}" title="IguanaTex Bitmap Display">
            <a:extLst>
              <a:ext uri="{FF2B5EF4-FFF2-40B4-BE49-F238E27FC236}">
                <a16:creationId xmlns:a16="http://schemas.microsoft.com/office/drawing/2014/main" id="{BF3597AF-A34D-71C1-3849-3ACB8076B2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34749" y="3818310"/>
            <a:ext cx="1508760" cy="279400"/>
          </a:xfrm>
          <a:prstGeom prst="rect">
            <a:avLst/>
          </a:prstGeom>
        </p:spPr>
      </p:pic>
      <p:pic>
        <p:nvPicPr>
          <p:cNvPr id="222" name="Picture 221" descr="\documentclass{article}&#10;\usepackage{amsmath}&#10;\pagestyle{empty}&#10;\begin{document}&#10;&#10;&#10;$\mathcal{I}$&#10;&#10;\end{document}" title="IguanaTex Bitmap Display">
            <a:extLst>
              <a:ext uri="{FF2B5EF4-FFF2-40B4-BE49-F238E27FC236}">
                <a16:creationId xmlns:a16="http://schemas.microsoft.com/office/drawing/2014/main" id="{17DDF245-D075-7F1C-027F-526E9CDCAF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055952" y="3868701"/>
            <a:ext cx="195580" cy="195580"/>
          </a:xfrm>
          <a:prstGeom prst="rect">
            <a:avLst/>
          </a:prstGeom>
        </p:spPr>
      </p:pic>
      <p:pic>
        <p:nvPicPr>
          <p:cNvPr id="224" name="Picture 223" descr="\documentclass{article}&#10;\usepackage{amsmath}&#10;\pagestyle{empty}&#10;\begin{document}&#10;&#10;&#10;$\mathcal{I}^c$&#10;&#10;\end{document}" title="IguanaTex Bitmap Display">
            <a:extLst>
              <a:ext uri="{FF2B5EF4-FFF2-40B4-BE49-F238E27FC236}">
                <a16:creationId xmlns:a16="http://schemas.microsoft.com/office/drawing/2014/main" id="{AA50186D-F1FE-7443-F013-59BF5BA224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1281974" y="3822371"/>
            <a:ext cx="279400" cy="195580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B5558AB7-CB8A-B2B4-23F3-385F142042BA}"/>
              </a:ext>
            </a:extLst>
          </p:cNvPr>
          <p:cNvSpPr txBox="1"/>
          <p:nvPr/>
        </p:nvSpPr>
        <p:spPr>
          <a:xfrm>
            <a:off x="430609" y="6282864"/>
            <a:ext cx="10759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For canonical partition	min cut 	  	</a:t>
            </a:r>
            <a:endParaRPr lang="en-IL" sz="2200" b="1" dirty="0">
              <a:latin typeface="Lato" panose="020F0502020204030203" pitchFamily="34" charset="77"/>
            </a:endParaRPr>
          </a:p>
        </p:txBody>
      </p:sp>
      <p:pic>
        <p:nvPicPr>
          <p:cNvPr id="226" name="Picture 225" descr="\documentclass{article}&#10;\usepackage{amsmath}&#10;\pagestyle{empty}&#10;\begin{document}&#10;&#10;&#10;$(\mathcal{I}, \mathcal{I}^c)$&#10;&#10;\end{document}" title="IguanaTex Bitmap Display">
            <a:extLst>
              <a:ext uri="{FF2B5EF4-FFF2-40B4-BE49-F238E27FC236}">
                <a16:creationId xmlns:a16="http://schemas.microsoft.com/office/drawing/2014/main" id="{A528F2D3-C133-EECD-1696-703C2FC1B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342568" y="6388103"/>
            <a:ext cx="754380" cy="279400"/>
          </a:xfrm>
          <a:prstGeom prst="rect">
            <a:avLst/>
          </a:prstGeom>
        </p:spPr>
      </p:pic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B18A1EC3-94D1-E46E-55B1-F0619C0D0C71}"/>
              </a:ext>
            </a:extLst>
          </p:cNvPr>
          <p:cNvSpPr/>
          <p:nvPr/>
        </p:nvSpPr>
        <p:spPr>
          <a:xfrm>
            <a:off x="4944299" y="4321110"/>
            <a:ext cx="3210510" cy="1814574"/>
          </a:xfrm>
          <a:prstGeom prst="roundRect">
            <a:avLst>
              <a:gd name="adj" fmla="val 4202"/>
            </a:avLst>
          </a:prstGeom>
          <a:solidFill>
            <a:srgbClr val="006F70">
              <a:alpha val="10052"/>
            </a:srgbClr>
          </a:solidFill>
          <a:ln>
            <a:solidFill>
              <a:srgbClr val="006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ECF1CB81-0B59-0C43-BCD8-7EB7871FD34F}"/>
              </a:ext>
            </a:extLst>
          </p:cNvPr>
          <p:cNvSpPr/>
          <p:nvPr/>
        </p:nvSpPr>
        <p:spPr>
          <a:xfrm>
            <a:off x="4029185" y="5244407"/>
            <a:ext cx="830397" cy="896367"/>
          </a:xfrm>
          <a:prstGeom prst="roundRect">
            <a:avLst>
              <a:gd name="adj" fmla="val 9675"/>
            </a:avLst>
          </a:prstGeom>
          <a:solidFill>
            <a:srgbClr val="A9DCEF">
              <a:alpha val="20000"/>
            </a:srgbClr>
          </a:solidFill>
          <a:ln>
            <a:solidFill>
              <a:srgbClr val="A9D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30" name="Picture 229" descr="\documentclass{article}&#10;\usepackage{amsmath}&#10;\pagestyle{empty}&#10;\begin{document}&#10;&#10;&#10;$\mathcal{I}$&#10;&#10;\end{document}" title="IguanaTex Bitmap Display">
            <a:extLst>
              <a:ext uri="{FF2B5EF4-FFF2-40B4-BE49-F238E27FC236}">
                <a16:creationId xmlns:a16="http://schemas.microsoft.com/office/drawing/2014/main" id="{70F58FC1-9AE9-8DCE-45FB-F6AEE1D96A0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676353" y="5535314"/>
            <a:ext cx="195580" cy="195580"/>
          </a:xfrm>
          <a:prstGeom prst="rect">
            <a:avLst/>
          </a:prstGeom>
        </p:spPr>
      </p:pic>
      <p:pic>
        <p:nvPicPr>
          <p:cNvPr id="228" name="Picture 227" descr="\documentclass{article}&#10;\usepackage{amsmath}&#10;\pagestyle{empty}&#10;\begin{document}&#10;&#10;&#10;$\mathcal{I}^c$&#10;&#10;\end{document}" title="IguanaTex Bitmap Display">
            <a:extLst>
              <a:ext uri="{FF2B5EF4-FFF2-40B4-BE49-F238E27FC236}">
                <a16:creationId xmlns:a16="http://schemas.microsoft.com/office/drawing/2014/main" id="{27CEAE20-1950-0C48-BF38-6759E240F5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313366" y="5536385"/>
            <a:ext cx="279400" cy="1955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B13CD93-0C42-4736-46B5-E4FBA3504759}"/>
              </a:ext>
            </a:extLst>
          </p:cNvPr>
          <p:cNvGrpSpPr/>
          <p:nvPr/>
        </p:nvGrpSpPr>
        <p:grpSpPr>
          <a:xfrm>
            <a:off x="4081170" y="4385007"/>
            <a:ext cx="3932222" cy="1707016"/>
            <a:chOff x="333276" y="150018"/>
            <a:chExt cx="5935212" cy="25765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A21C96-CE33-B4B6-E77E-11F43672E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276" y="2439152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906E1E3-96D6-E9D2-8E83-EA44D45A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492" y="2442944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246B04-32D6-BEBD-2D72-D194B0841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645" y="2439270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EBE92B-4BD7-447D-5B29-86F13FE7B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861" y="2443058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88199CF-C2C3-5118-9A7E-1F293415B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903" y="2439042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FF1D15-DE5C-CED6-C541-B0B54C3CD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119" y="2442830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B3CA5D-E0BC-B027-6A58-06ABB744E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9272" y="2439156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A529B01-CB7C-87F6-48B8-DFFE52807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7488" y="2442944"/>
              <a:ext cx="0" cy="2834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1D7D0AC-C20B-E7D7-8F81-E4493F43A8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0922" y="1586833"/>
              <a:ext cx="446326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16211E-500D-4C62-C5E2-AD367E0FAA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220" y="1978213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092DBE-5C95-08D7-56AF-71CD56E6D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005" y="1586833"/>
              <a:ext cx="421474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BDA8C85-F838-8E18-3834-75B835D82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73" y="1953418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0623C9A-B7E9-12AF-8C06-DF4396919C61}"/>
                </a:ext>
              </a:extLst>
            </p:cNvPr>
            <p:cNvSpPr/>
            <p:nvPr/>
          </p:nvSpPr>
          <p:spPr>
            <a:xfrm rot="16200000">
              <a:off x="333276" y="222375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CD966E-9240-709F-8F35-50660F2C8BA5}"/>
                </a:ext>
              </a:extLst>
            </p:cNvPr>
            <p:cNvSpPr/>
            <p:nvPr/>
          </p:nvSpPr>
          <p:spPr>
            <a:xfrm rot="16200000">
              <a:off x="740174" y="1790127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68AC7E-1B20-E9E8-E288-5D7BF3C4790C}"/>
                </a:ext>
              </a:extLst>
            </p:cNvPr>
            <p:cNvGrpSpPr/>
            <p:nvPr/>
          </p:nvGrpSpPr>
          <p:grpSpPr>
            <a:xfrm>
              <a:off x="3185949" y="2382061"/>
              <a:ext cx="229256" cy="36959"/>
              <a:chOff x="2981222" y="3718960"/>
              <a:chExt cx="229256" cy="36959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7CF1AEE-5D0B-7F7B-7451-9678ADD3C2C4}"/>
                  </a:ext>
                </a:extLst>
              </p:cNvPr>
              <p:cNvSpPr/>
              <p:nvPr/>
            </p:nvSpPr>
            <p:spPr>
              <a:xfrm rot="10800000">
                <a:off x="2981222" y="3719919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44E6FB32-2222-F875-A599-FD921B4A0CC9}"/>
                  </a:ext>
                </a:extLst>
              </p:cNvPr>
              <p:cNvSpPr/>
              <p:nvPr/>
            </p:nvSpPr>
            <p:spPr>
              <a:xfrm rot="10800000">
                <a:off x="3076623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47CA542-3E04-67AD-AD70-EF6A16B8F3B9}"/>
                  </a:ext>
                </a:extLst>
              </p:cNvPr>
              <p:cNvSpPr/>
              <p:nvPr/>
            </p:nvSpPr>
            <p:spPr>
              <a:xfrm rot="10800000">
                <a:off x="3174478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266C53-5BD8-B293-B8B7-9DE806EDE0E6}"/>
                </a:ext>
              </a:extLst>
            </p:cNvPr>
            <p:cNvGrpSpPr/>
            <p:nvPr/>
          </p:nvGrpSpPr>
          <p:grpSpPr>
            <a:xfrm rot="16200000">
              <a:off x="3185914" y="1378865"/>
              <a:ext cx="229256" cy="36959"/>
              <a:chOff x="2981222" y="3718960"/>
              <a:chExt cx="229256" cy="36959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41BB03BB-C66C-2799-2600-219EEEF51650}"/>
                  </a:ext>
                </a:extLst>
              </p:cNvPr>
              <p:cNvSpPr/>
              <p:nvPr/>
            </p:nvSpPr>
            <p:spPr>
              <a:xfrm rot="10800000">
                <a:off x="2981222" y="3719919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31F3D977-C72A-4B4D-3E64-F6D24EDBB9DC}"/>
                  </a:ext>
                </a:extLst>
              </p:cNvPr>
              <p:cNvSpPr/>
              <p:nvPr/>
            </p:nvSpPr>
            <p:spPr>
              <a:xfrm rot="10800000">
                <a:off x="3076623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E1DB45B9-7E7B-0620-DCF1-4EEAEBAE2D76}"/>
                  </a:ext>
                </a:extLst>
              </p:cNvPr>
              <p:cNvSpPr/>
              <p:nvPr/>
            </p:nvSpPr>
            <p:spPr>
              <a:xfrm rot="10800000">
                <a:off x="3174478" y="371896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3DD2F0-C287-F8B4-51A1-EB9BA0AE7E5D}"/>
                </a:ext>
              </a:extLst>
            </p:cNvPr>
            <p:cNvSpPr/>
            <p:nvPr/>
          </p:nvSpPr>
          <p:spPr>
            <a:xfrm rot="16200000">
              <a:off x="1101492" y="2227546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2541DAD-23FC-3E66-A773-25C9D11FEC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2589" y="1978327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5D60AF-19DA-F981-0D10-EC8477331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246" y="1953532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9D74B6-B571-1BB2-4D5A-C2E0B0D17FD3}"/>
                </a:ext>
              </a:extLst>
            </p:cNvPr>
            <p:cNvSpPr/>
            <p:nvPr/>
          </p:nvSpPr>
          <p:spPr>
            <a:xfrm rot="16200000">
              <a:off x="1747645" y="2223872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43463B-F9EE-B617-6BB0-013824F4541F}"/>
                </a:ext>
              </a:extLst>
            </p:cNvPr>
            <p:cNvSpPr/>
            <p:nvPr/>
          </p:nvSpPr>
          <p:spPr>
            <a:xfrm rot="16200000">
              <a:off x="2154543" y="1790241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C42AE5-236D-4DD7-FFE5-6610888C4C39}"/>
                </a:ext>
              </a:extLst>
            </p:cNvPr>
            <p:cNvSpPr/>
            <p:nvPr/>
          </p:nvSpPr>
          <p:spPr>
            <a:xfrm rot="16200000">
              <a:off x="2515861" y="2227660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D4C2BB-0AD9-3266-A9BF-2D8201CD2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8847" y="1978099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9A6056B-CC79-334D-0B00-ECA136277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504" y="1953304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DA101B5-9C1C-F764-11FD-AF7E44E5B114}"/>
                </a:ext>
              </a:extLst>
            </p:cNvPr>
            <p:cNvSpPr/>
            <p:nvPr/>
          </p:nvSpPr>
          <p:spPr>
            <a:xfrm rot="16200000">
              <a:off x="3743903" y="2223644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7BC1EF-100E-0F67-5E5F-F2855C21F81F}"/>
                </a:ext>
              </a:extLst>
            </p:cNvPr>
            <p:cNvSpPr/>
            <p:nvPr/>
          </p:nvSpPr>
          <p:spPr>
            <a:xfrm rot="16200000">
              <a:off x="4512119" y="2227432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BDC56E3-6A0F-CEAB-81C1-848D7EAE75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3216" y="1978213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E237DE-EF7E-122B-AE1F-6D9B29DD0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8873" y="1953418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F2C386-8A7C-CF1B-AD7B-8357E6469F34}"/>
                </a:ext>
              </a:extLst>
            </p:cNvPr>
            <p:cNvSpPr/>
            <p:nvPr/>
          </p:nvSpPr>
          <p:spPr>
            <a:xfrm rot="16200000">
              <a:off x="5158272" y="222375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B3486A4-AA55-65DA-4498-A07BB2CB3F6C}"/>
                </a:ext>
              </a:extLst>
            </p:cNvPr>
            <p:cNvSpPr/>
            <p:nvPr/>
          </p:nvSpPr>
          <p:spPr>
            <a:xfrm rot="16200000">
              <a:off x="5926488" y="2227546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510AFF-781C-2971-EA86-C8F43C7A5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917" y="338104"/>
              <a:ext cx="330366" cy="416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B92347-48C2-280F-4EF4-E596E540D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8574" y="313309"/>
              <a:ext cx="393135" cy="451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E4011E2-D7E6-8FDE-02B6-B881D2D5FD4F}"/>
                </a:ext>
              </a:extLst>
            </p:cNvPr>
            <p:cNvSpPr/>
            <p:nvPr/>
          </p:nvSpPr>
          <p:spPr>
            <a:xfrm rot="16200000">
              <a:off x="3134871" y="150018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2C23DDE-7961-4CEC-7593-3F9F81AE8E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1112" y="1585777"/>
              <a:ext cx="446326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26AE2A-3B3F-2BC8-4BA6-C2837CB9F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7195" y="1585777"/>
              <a:ext cx="421474" cy="3776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894FA062-A4E5-5780-359A-D2ACFE957C77}"/>
                </a:ext>
              </a:extLst>
            </p:cNvPr>
            <p:cNvSpPr/>
            <p:nvPr/>
          </p:nvSpPr>
          <p:spPr>
            <a:xfrm rot="16200000">
              <a:off x="4150364" y="1789071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C267ACD-AD9E-C696-D627-21C58C203FC2}"/>
                </a:ext>
              </a:extLst>
            </p:cNvPr>
            <p:cNvSpPr/>
            <p:nvPr/>
          </p:nvSpPr>
          <p:spPr>
            <a:xfrm rot="16200000">
              <a:off x="5564733" y="1789185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AA71CDE-B708-0448-501F-76DCD48F4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4170" y="749583"/>
              <a:ext cx="251578" cy="280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4372539-B7D2-90F9-5021-88A17716E9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2038" y="753285"/>
              <a:ext cx="252150" cy="277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8B80A062-461A-CDC6-0084-1D2DF2558BCE}"/>
                </a:ext>
              </a:extLst>
            </p:cNvPr>
            <p:cNvSpPr/>
            <p:nvPr/>
          </p:nvSpPr>
          <p:spPr>
            <a:xfrm rot="16200000">
              <a:off x="3496189" y="587673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4464DCC-606F-E507-F0AB-1AFEE77E3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5385" y="745559"/>
              <a:ext cx="251578" cy="280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CCEE5C4-C124-3608-4160-C662A645D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03253" y="749261"/>
              <a:ext cx="252150" cy="2771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95D022F-3CED-17E7-B5FF-88973E3F768B}"/>
                </a:ext>
              </a:extLst>
            </p:cNvPr>
            <p:cNvSpPr/>
            <p:nvPr/>
          </p:nvSpPr>
          <p:spPr>
            <a:xfrm rot="16200000">
              <a:off x="2727404" y="583649"/>
              <a:ext cx="342000" cy="342000"/>
            </a:xfrm>
            <a:prstGeom prst="ellipse">
              <a:avLst/>
            </a:prstGeom>
            <a:solidFill>
              <a:srgbClr val="ACC2E2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00">
                <a:solidFill>
                  <a:schemeClr val="tx1"/>
                </a:solidFill>
              </a:endParaRPr>
            </a:p>
          </p:txBody>
        </p:sp>
      </p:grpSp>
      <p:pic>
        <p:nvPicPr>
          <p:cNvPr id="232" name="Picture 231" descr="\documentclass{article}&#10;\usepackage{amsmath}&#10;\pagestyle{empty}&#10;\begin{document}&#10;&#10;$\approx R$&#10;&#10;\end{document}" title="IguanaTex Bitmap Display">
            <a:extLst>
              <a:ext uri="{FF2B5EF4-FFF2-40B4-BE49-F238E27FC236}">
                <a16:creationId xmlns:a16="http://schemas.microsoft.com/office/drawing/2014/main" id="{0E155317-2C40-02B5-7996-F71E7240132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198961" y="6423093"/>
            <a:ext cx="489448" cy="1961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F2B09-3B61-CC8A-E41D-AFE6C6618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18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1098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Accurate Prediction is Equivalent to Fitting Data Tensor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 descr="\documentclass{article}&#10;\usepackage{amsmath}&#10;\pagestyle{empty}&#10;\begin{document}&#10;&#10;&#10;$S = \big \{ \big ( ( \mathbf{x}^{(1)}_m, \ldots, \mathbf{x}^{(N)}_m ), y_m \big ) \big  \}_{m = 1}^M$&#10;&#10;\end{document}" title="IguanaTex Bitmap Display">
            <a:extLst>
              <a:ext uri="{FF2B5EF4-FFF2-40B4-BE49-F238E27FC236}">
                <a16:creationId xmlns:a16="http://schemas.microsoft.com/office/drawing/2014/main" id="{8EB100B2-4AF5-1D9F-3D00-2ED76C50A2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15260" y="1655330"/>
            <a:ext cx="3556000" cy="381000"/>
          </a:xfrm>
          <a:prstGeom prst="rect">
            <a:avLst/>
          </a:prstGeom>
        </p:spPr>
      </p:pic>
      <p:sp>
        <p:nvSpPr>
          <p:cNvPr id="11" name="Content Placeholder 2 2 1">
            <a:extLst>
              <a:ext uri="{FF2B5EF4-FFF2-40B4-BE49-F238E27FC236}">
                <a16:creationId xmlns:a16="http://schemas.microsoft.com/office/drawing/2014/main" id="{E12186AA-CF9F-5F7C-6E24-D8E446FA5DFD}"/>
              </a:ext>
            </a:extLst>
          </p:cNvPr>
          <p:cNvSpPr txBox="1">
            <a:spLocks/>
          </p:cNvSpPr>
          <p:nvPr/>
        </p:nvSpPr>
        <p:spPr>
          <a:xfrm>
            <a:off x="498983" y="2250839"/>
            <a:ext cx="10515600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/>
              <a:t>l</a:t>
            </a:r>
            <a:r>
              <a:rPr lang="en-IL" sz="2000" dirty="0"/>
              <a:t>earn parameters of locally connected TN via soft-SVM objective:</a:t>
            </a:r>
          </a:p>
        </p:txBody>
      </p:sp>
      <p:pic>
        <p:nvPicPr>
          <p:cNvPr id="13" name="Picture 12" descr="\documentclass{article}&#10;\usepackage{amsmath,amsfonts}&#10;\pagestyle{empty}&#10;\begin{document}&#10;&#10;$\mathbf{x}_m^{(n)} \in \mathbb{R}^D ~,~ \| \mathbf{x}_m^{(n)} \| \leq 1 ~,~ y_m \in \{1, -1\}$&#10;&#10;&#10;\end{document}" title="IguanaTex Bitmap Display">
            <a:extLst>
              <a:ext uri="{FF2B5EF4-FFF2-40B4-BE49-F238E27FC236}">
                <a16:creationId xmlns:a16="http://schemas.microsoft.com/office/drawing/2014/main" id="{2C1AB9EE-4F09-F3EA-B10F-CE07E3229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274316" y="1667073"/>
            <a:ext cx="4299194" cy="330200"/>
          </a:xfrm>
          <a:prstGeom prst="rect">
            <a:avLst/>
          </a:prstGeom>
        </p:spPr>
      </p:pic>
      <p:sp>
        <p:nvSpPr>
          <p:cNvPr id="41" name="Content Placeholder 2 1">
            <a:extLst>
              <a:ext uri="{FF2B5EF4-FFF2-40B4-BE49-F238E27FC236}">
                <a16:creationId xmlns:a16="http://schemas.microsoft.com/office/drawing/2014/main" id="{9782E307-1AE4-7C20-D3B9-4EBA456E13A2}"/>
              </a:ext>
            </a:extLst>
          </p:cNvPr>
          <p:cNvSpPr txBox="1">
            <a:spLocks/>
          </p:cNvSpPr>
          <p:nvPr/>
        </p:nvSpPr>
        <p:spPr>
          <a:xfrm>
            <a:off x="486730" y="1135006"/>
            <a:ext cx="10515600" cy="111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Classification S</a:t>
            </a:r>
            <a:r>
              <a:rPr lang="en-IL" sz="2000" b="1" dirty="0"/>
              <a:t>etting:</a:t>
            </a:r>
            <a:r>
              <a:rPr lang="en-IL" sz="2000" dirty="0"/>
              <a:t> 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G</a:t>
            </a:r>
            <a:r>
              <a:rPr lang="en-IL" sz="2000" dirty="0"/>
              <a:t>iven training set </a:t>
            </a:r>
            <a:endParaRPr lang="en-IL" sz="2000" b="1" dirty="0">
              <a:solidFill>
                <a:srgbClr val="8945AA"/>
              </a:solidFill>
            </a:endParaRPr>
          </a:p>
        </p:txBody>
      </p:sp>
      <p:sp>
        <p:nvSpPr>
          <p:cNvPr id="42" name="Content Placeholder 2 3">
            <a:extLst>
              <a:ext uri="{FF2B5EF4-FFF2-40B4-BE49-F238E27FC236}">
                <a16:creationId xmlns:a16="http://schemas.microsoft.com/office/drawing/2014/main" id="{4C9AA75B-A0DF-FAB6-A5CB-9680DD49EEF3}"/>
              </a:ext>
            </a:extLst>
          </p:cNvPr>
          <p:cNvSpPr txBox="1">
            <a:spLocks/>
          </p:cNvSpPr>
          <p:nvPr/>
        </p:nvSpPr>
        <p:spPr>
          <a:xfrm>
            <a:off x="6329170" y="1629005"/>
            <a:ext cx="1190232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/>
              <a:t>where</a:t>
            </a:r>
            <a:endParaRPr lang="en-IL" sz="2000" dirty="0"/>
          </a:p>
        </p:txBody>
      </p:sp>
      <p:pic>
        <p:nvPicPr>
          <p:cNvPr id="15" name="Picture 14" descr="\documentclass{article}&#10;\usepackage{amsmath}&#10;\pagestyle{empty}&#10;\begin{document}&#10;&#10;$\min\nolimits_{\substack{\| \mathcal{W}_{\text{TN}}\| \leq 1}} \frac{1}{M} \sum\nolimits_{m = 1}^M  \max \big \{0, 1 - y_m \big \langle \mathbf{x}_m^{(1)} \otimes \cdots \otimes \mathbf{x}_m^{(N)} , \mathcal{W}_{\text{TN}} \big \rangle \big \}$&#10;&#10;&#10;\end{document}" title="IguanaTex Bitmap Display">
            <a:extLst>
              <a:ext uri="{FF2B5EF4-FFF2-40B4-BE49-F238E27FC236}">
                <a16:creationId xmlns:a16="http://schemas.microsoft.com/office/drawing/2014/main" id="{43E53B4F-A30F-F316-C07D-3FD2DDE563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54250" y="2813182"/>
            <a:ext cx="7683500" cy="391160"/>
          </a:xfrm>
          <a:prstGeom prst="rect">
            <a:avLst/>
          </a:prstGeom>
        </p:spPr>
      </p:pic>
      <p:sp>
        <p:nvSpPr>
          <p:cNvPr id="52" name="Left Brace 51">
            <a:extLst>
              <a:ext uri="{FF2B5EF4-FFF2-40B4-BE49-F238E27FC236}">
                <a16:creationId xmlns:a16="http://schemas.microsoft.com/office/drawing/2014/main" id="{2F75E286-7CEE-9809-B361-CAE9ECE3584B}"/>
              </a:ext>
            </a:extLst>
          </p:cNvPr>
          <p:cNvSpPr/>
          <p:nvPr/>
        </p:nvSpPr>
        <p:spPr>
          <a:xfrm rot="16200000">
            <a:off x="7979913" y="1709031"/>
            <a:ext cx="207614" cy="3266979"/>
          </a:xfrm>
          <a:prstGeom prst="leftBrace">
            <a:avLst>
              <a:gd name="adj1" fmla="val 115544"/>
              <a:gd name="adj2" fmla="val 50000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7" name="Picture 16" descr="\documentclass{article}&#10;\usepackage{amsmath}&#10;\pagestyle{empty}&#10;\begin{document}&#10;&#10;&#10;$\in [-1, 1]$&#10;&#10;\end{document}" title="IguanaTex Bitmap Display">
            <a:extLst>
              <a:ext uri="{FF2B5EF4-FFF2-40B4-BE49-F238E27FC236}">
                <a16:creationId xmlns:a16="http://schemas.microsoft.com/office/drawing/2014/main" id="{3817FE22-D313-E787-B22A-08417B586A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48098" y="3507333"/>
            <a:ext cx="889000" cy="254000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449082-78D2-98E2-4702-CE0C039320A1}"/>
              </a:ext>
            </a:extLst>
          </p:cNvPr>
          <p:cNvCxnSpPr>
            <a:cxnSpLocks/>
          </p:cNvCxnSpPr>
          <p:nvPr/>
        </p:nvCxnSpPr>
        <p:spPr>
          <a:xfrm>
            <a:off x="6130692" y="3456920"/>
            <a:ext cx="0" cy="491466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\usepackage{amsmath}&#10;\pagestyle{empty}&#10;\begin{document}&#10;&#10;$\min\nolimits_{\substack{\| \mathcal{W}_{\text{TN}}\| \leq 1}} 1 - \big \langle \frac{1}{M} \sum\nolimits_{m = 1}^M  y_m \cdot \mathbf{x}_m^{(1)} \otimes \cdots \otimes \mathbf{x}_m^{(N)} , \mathcal{W}_{\text{TN}} \big \rangle$&#10;&#10;&#10;\end{document}" title="IguanaTex Bitmap Display">
            <a:extLst>
              <a:ext uri="{FF2B5EF4-FFF2-40B4-BE49-F238E27FC236}">
                <a16:creationId xmlns:a16="http://schemas.microsoft.com/office/drawing/2014/main" id="{23643039-F214-972E-A1BF-08BBE7C051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15260" y="4088669"/>
            <a:ext cx="6761480" cy="391160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BCAE28C-23E1-A0EE-998E-14510D21E854}"/>
              </a:ext>
            </a:extLst>
          </p:cNvPr>
          <p:cNvSpPr/>
          <p:nvPr/>
        </p:nvSpPr>
        <p:spPr>
          <a:xfrm>
            <a:off x="1831478" y="4714464"/>
            <a:ext cx="8644169" cy="879842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A58C2D-CED9-386C-1E64-107DA127AAC3}"/>
              </a:ext>
            </a:extLst>
          </p:cNvPr>
          <p:cNvSpPr txBox="1"/>
          <p:nvPr/>
        </p:nvSpPr>
        <p:spPr>
          <a:xfrm>
            <a:off x="2167283" y="4943417"/>
            <a:ext cx="2940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200" b="1" dirty="0">
                <a:solidFill>
                  <a:schemeClr val="tx1"/>
                </a:solidFill>
                <a:latin typeface="Lato" panose="020F0502020204030203" pitchFamily="34" charset="77"/>
              </a:rPr>
              <a:t>Empirical data tensor:</a:t>
            </a:r>
          </a:p>
        </p:txBody>
      </p:sp>
      <p:pic>
        <p:nvPicPr>
          <p:cNvPr id="21" name="Picture 20" descr="\documentclass{article}&#10;\usepackage{amsmath}&#10;\pagestyle{empty}&#10;\begin{document}&#10;&#10;$\mathcal{D}_{emp} := \frac{1}{M} \sum\nolimits_{m = 1}^M  y_m \cdot \mathbf{x}_m^{(1)} \otimes \cdots \otimes \mathbf{x}_m^{(N)}$&#10;&#10;&#10;\end{document}" title="IguanaTex Bitmap Display">
            <a:extLst>
              <a:ext uri="{FF2B5EF4-FFF2-40B4-BE49-F238E27FC236}">
                <a16:creationId xmlns:a16="http://schemas.microsoft.com/office/drawing/2014/main" id="{0C0DD3C0-14ED-AAAA-10CB-A249B5C9801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07511" y="4975248"/>
            <a:ext cx="4805680" cy="391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903D27-3570-E471-BCAD-DA0BEDFA1692}"/>
                  </a:ext>
                </a:extLst>
              </p:cNvPr>
              <p:cNvSpPr txBox="1"/>
              <p:nvPr/>
            </p:nvSpPr>
            <p:spPr>
              <a:xfrm>
                <a:off x="9534985" y="4064984"/>
                <a:ext cx="6094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200" b="1" dirty="0">
                  <a:solidFill>
                    <a:srgbClr val="C00000"/>
                  </a:solidFill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903D27-3570-E471-BCAD-DA0BEDFA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85" y="4064984"/>
                <a:ext cx="609462" cy="430887"/>
              </a:xfrm>
              <a:prstGeom prst="rect">
                <a:avLst/>
              </a:prstGeom>
              <a:blipFill>
                <a:blip r:embed="rId19"/>
                <a:stretch>
                  <a:fillRect l="-2041" r="-2041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 2 2">
            <a:extLst>
              <a:ext uri="{FF2B5EF4-FFF2-40B4-BE49-F238E27FC236}">
                <a16:creationId xmlns:a16="http://schemas.microsoft.com/office/drawing/2014/main" id="{21C7D9CD-FBDB-F5FD-1F1A-895EAC992F54}"/>
              </a:ext>
            </a:extLst>
          </p:cNvPr>
          <p:cNvSpPr txBox="1">
            <a:spLocks/>
          </p:cNvSpPr>
          <p:nvPr/>
        </p:nvSpPr>
        <p:spPr>
          <a:xfrm>
            <a:off x="486730" y="5961682"/>
            <a:ext cx="7951155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/>
              <a:t>It can be shown that </a:t>
            </a:r>
            <a:r>
              <a:rPr lang="en-IL" sz="2000" dirty="0"/>
              <a:t>	</a:t>
            </a:r>
            <a:r>
              <a:rPr lang="en-US" sz="2000" dirty="0"/>
              <a:t> </a:t>
            </a:r>
            <a:r>
              <a:rPr lang="en-IL" sz="2000" dirty="0"/>
              <a:t>is equivalent to  </a:t>
            </a:r>
          </a:p>
        </p:txBody>
      </p:sp>
      <p:pic>
        <p:nvPicPr>
          <p:cNvPr id="25" name="Picture 24" descr="\documentclass{article}&#10;\usepackage{amsmath}&#10;\pagestyle{empty}&#10;\begin{document}&#10;&#10;$\min\nolimits_{ \mathcal{W}_{\text{TN}} } \left \| \frac{\mathcal{D}_{emp}}{ \| \mathcal{D}_{emp} \|} - \frac{ \mathcal{W}_{\text{TN}} }{ \| \mathcal{W}_{\text{TN}} \| }   \right \|$&#10;&#10;&#10;\end{document}" title="IguanaTex Bitmap Display">
            <a:extLst>
              <a:ext uri="{FF2B5EF4-FFF2-40B4-BE49-F238E27FC236}">
                <a16:creationId xmlns:a16="http://schemas.microsoft.com/office/drawing/2014/main" id="{662689C3-2DBA-7CAD-5426-A48F44CAC34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194615" y="5913637"/>
            <a:ext cx="3296920" cy="530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CCEE78-386B-1278-6B66-1ADB8CF62388}"/>
                  </a:ext>
                </a:extLst>
              </p:cNvPr>
              <p:cNvSpPr txBox="1"/>
              <p:nvPr/>
            </p:nvSpPr>
            <p:spPr>
              <a:xfrm>
                <a:off x="2847076" y="5924060"/>
                <a:ext cx="15358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200" b="1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CCEE78-386B-1278-6B66-1ADB8CF62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76" y="5924060"/>
                <a:ext cx="1535897" cy="430887"/>
              </a:xfrm>
              <a:prstGeom prst="rect">
                <a:avLst/>
              </a:prstGeom>
              <a:blipFill>
                <a:blip r:embed="rId21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90105-4C8F-D3DD-ADD4-71A0D064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19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7765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You Fail Sign">
            <a:extLst>
              <a:ext uri="{FF2B5EF4-FFF2-40B4-BE49-F238E27FC236}">
                <a16:creationId xmlns:a16="http://schemas.microsoft.com/office/drawing/2014/main" id="{B8A34D59-D5F0-0E10-938F-DD8B5173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" y="3354352"/>
            <a:ext cx="1789838" cy="17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FBE8B-7AD1-F6AF-B0A5-F72F0CAC41B7}"/>
              </a:ext>
            </a:extLst>
          </p:cNvPr>
          <p:cNvGrpSpPr>
            <a:grpSpLocks noChangeAspect="1"/>
          </p:cNvGrpSpPr>
          <p:nvPr/>
        </p:nvGrpSpPr>
        <p:grpSpPr>
          <a:xfrm>
            <a:off x="5178490" y="872485"/>
            <a:ext cx="2080682" cy="1629391"/>
            <a:chOff x="4874864" y="3093977"/>
            <a:chExt cx="2419234" cy="18945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0EFCC2-30AA-8279-F126-E851F3EC4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3" r="15539"/>
            <a:stretch/>
          </p:blipFill>
          <p:spPr bwMode="auto">
            <a:xfrm>
              <a:off x="4874864" y="3093977"/>
              <a:ext cx="2419234" cy="1894512"/>
            </a:xfrm>
            <a:prstGeom prst="rect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9A0F6C-51EE-F778-70F4-79D685AFC0E4}"/>
                </a:ext>
              </a:extLst>
            </p:cNvPr>
            <p:cNvSpPr/>
            <p:nvPr/>
          </p:nvSpPr>
          <p:spPr>
            <a:xfrm>
              <a:off x="5236754" y="3624433"/>
              <a:ext cx="884222" cy="96713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D4EDD1-5E5D-732D-FD80-7983D66A1375}"/>
                </a:ext>
              </a:extLst>
            </p:cNvPr>
            <p:cNvSpPr/>
            <p:nvPr/>
          </p:nvSpPr>
          <p:spPr>
            <a:xfrm>
              <a:off x="6650264" y="3227038"/>
              <a:ext cx="289060" cy="329763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D2EEFC-FDDC-9801-DCC2-C9CF858B1ADE}"/>
                </a:ext>
              </a:extLst>
            </p:cNvPr>
            <p:cNvSpPr/>
            <p:nvPr/>
          </p:nvSpPr>
          <p:spPr>
            <a:xfrm>
              <a:off x="6794794" y="3459552"/>
              <a:ext cx="174887" cy="230311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8783D1-3B84-639D-A66A-2329B46A0A94}"/>
                </a:ext>
              </a:extLst>
            </p:cNvPr>
            <p:cNvSpPr/>
            <p:nvPr/>
          </p:nvSpPr>
          <p:spPr>
            <a:xfrm>
              <a:off x="7023053" y="3742559"/>
              <a:ext cx="117477" cy="17438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510BEF-3B0F-5830-B260-AFDB917645C7}"/>
                </a:ext>
              </a:extLst>
            </p:cNvPr>
            <p:cNvSpPr/>
            <p:nvPr/>
          </p:nvSpPr>
          <p:spPr>
            <a:xfrm>
              <a:off x="6153981" y="3243773"/>
              <a:ext cx="66752" cy="86461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DE5720-B084-C87B-569F-5F6BB6001AC1}"/>
                </a:ext>
              </a:extLst>
            </p:cNvPr>
            <p:cNvSpPr/>
            <p:nvPr/>
          </p:nvSpPr>
          <p:spPr>
            <a:xfrm>
              <a:off x="6335374" y="3676618"/>
              <a:ext cx="66752" cy="86461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74850E-E33E-8FAE-A634-1B6B8A1293B1}"/>
                </a:ext>
              </a:extLst>
            </p:cNvPr>
            <p:cNvSpPr/>
            <p:nvPr/>
          </p:nvSpPr>
          <p:spPr>
            <a:xfrm>
              <a:off x="4956454" y="3742559"/>
              <a:ext cx="259944" cy="242562"/>
            </a:xfrm>
            <a:prstGeom prst="rect">
              <a:avLst/>
            </a:prstGeom>
            <a:noFill/>
            <a:ln w="12700" cap="flat" cmpd="sng" algn="ctr">
              <a:solidFill>
                <a:srgbClr val="2AE64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4A1211E-06F8-01D5-3D57-FF02CE89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87" y="872486"/>
            <a:ext cx="1847085" cy="1629392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calculator&#10;&#10;Description automatically generated with low confidence">
            <a:extLst>
              <a:ext uri="{FF2B5EF4-FFF2-40B4-BE49-F238E27FC236}">
                <a16:creationId xmlns:a16="http://schemas.microsoft.com/office/drawing/2014/main" id="{97D7D5D4-0423-FCA5-F217-0A0289742C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684" y="872483"/>
            <a:ext cx="2172525" cy="1629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8B1CE1-234E-8291-3E55-BF213AA2B2FE}"/>
              </a:ext>
            </a:extLst>
          </p:cNvPr>
          <p:cNvSpPr txBox="1"/>
          <p:nvPr/>
        </p:nvSpPr>
        <p:spPr>
          <a:xfrm>
            <a:off x="5178489" y="439963"/>
            <a:ext cx="208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Images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E75B28-37F2-E76F-26BD-41501C20D3EC}"/>
              </a:ext>
            </a:extLst>
          </p:cNvPr>
          <p:cNvSpPr txBox="1"/>
          <p:nvPr/>
        </p:nvSpPr>
        <p:spPr>
          <a:xfrm>
            <a:off x="9781681" y="439961"/>
            <a:ext cx="2172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Text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6C6BE2-7872-65B1-F478-6A4350F60DFC}"/>
              </a:ext>
            </a:extLst>
          </p:cNvPr>
          <p:cNvSpPr txBox="1"/>
          <p:nvPr/>
        </p:nvSpPr>
        <p:spPr>
          <a:xfrm>
            <a:off x="7596884" y="439963"/>
            <a:ext cx="184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Audio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pic>
        <p:nvPicPr>
          <p:cNvPr id="1032" name="Picture 8" descr="VIDEO: The Deep Learning Revolution - UCTV - University of California  Television">
            <a:extLst>
              <a:ext uri="{FF2B5EF4-FFF2-40B4-BE49-F238E27FC236}">
                <a16:creationId xmlns:a16="http://schemas.microsoft.com/office/drawing/2014/main" id="{2A393EB1-D04D-EB2E-D8CB-96C5086A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3" y="334906"/>
            <a:ext cx="4620002" cy="2598752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CAF8FF-7D53-7157-FDAC-74407AE346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8" r="1482"/>
          <a:stretch/>
        </p:blipFill>
        <p:spPr>
          <a:xfrm>
            <a:off x="2022111" y="3501280"/>
            <a:ext cx="4720650" cy="157581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3CAC1A-A155-1276-DBA9-90413D68BE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6" r="2307"/>
          <a:stretch/>
        </p:blipFill>
        <p:spPr>
          <a:xfrm>
            <a:off x="6980155" y="3501280"/>
            <a:ext cx="4974051" cy="157581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BAB5DF21-37BF-34E1-2837-5B9D45C0F73D}"/>
              </a:ext>
            </a:extLst>
          </p:cNvPr>
          <p:cNvSpPr/>
          <p:nvPr/>
        </p:nvSpPr>
        <p:spPr>
          <a:xfrm>
            <a:off x="1670522" y="5580630"/>
            <a:ext cx="8850955" cy="837407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000" b="1" dirty="0">
                <a:solidFill>
                  <a:schemeClr val="tx1"/>
                </a:solidFill>
                <a:latin typeface="Lato" panose="020F0502020204030203" pitchFamily="34" charset="77"/>
              </a:rPr>
              <a:t>What makes data suitable for deep learning?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BC9C-D03F-4B80-B41A-C42BC086B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2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1612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Accurate Prediction is Equivalent to Fitting Data Tensor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Content Placeholder 2 1 1 1">
            <a:extLst>
              <a:ext uri="{FF2B5EF4-FFF2-40B4-BE49-F238E27FC236}">
                <a16:creationId xmlns:a16="http://schemas.microsoft.com/office/drawing/2014/main" id="{9782E307-1AE4-7C20-D3B9-4EBA456E13A2}"/>
              </a:ext>
            </a:extLst>
          </p:cNvPr>
          <p:cNvSpPr txBox="1">
            <a:spLocks/>
          </p:cNvSpPr>
          <p:nvPr/>
        </p:nvSpPr>
        <p:spPr>
          <a:xfrm>
            <a:off x="486730" y="1994152"/>
            <a:ext cx="10515600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200" dirty="0"/>
              <a:t>Similar</a:t>
            </a:r>
            <a:r>
              <a:rPr lang="en-IL" sz="2200" dirty="0"/>
              <a:t> arguments apply to </a:t>
            </a:r>
            <a:r>
              <a:rPr lang="en-IL" sz="2200" dirty="0">
                <a:solidFill>
                  <a:srgbClr val="8945AA"/>
                </a:solidFill>
              </a:rPr>
              <a:t>population loss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8945AA"/>
                </a:solidFill>
              </a:rPr>
              <a:t> </a:t>
            </a:r>
            <a:r>
              <a:rPr lang="en-IL" sz="2200" dirty="0"/>
              <a:t>with</a:t>
            </a:r>
            <a:r>
              <a:rPr lang="en-US" sz="2200" dirty="0"/>
              <a:t>               replaced by</a:t>
            </a:r>
            <a:r>
              <a:rPr lang="en-IL" sz="2200" dirty="0"/>
              <a:t>:</a:t>
            </a:r>
            <a:endParaRPr lang="en-IL" sz="22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FBF75-8735-F178-5D67-65146D34EA99}"/>
              </a:ext>
            </a:extLst>
          </p:cNvPr>
          <p:cNvSpPr/>
          <p:nvPr/>
        </p:nvSpPr>
        <p:spPr>
          <a:xfrm>
            <a:off x="1062423" y="2657680"/>
            <a:ext cx="10067153" cy="879842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89AC2-2CB4-80E1-0EE0-73CA190E153F}"/>
              </a:ext>
            </a:extLst>
          </p:cNvPr>
          <p:cNvSpPr txBox="1"/>
          <p:nvPr/>
        </p:nvSpPr>
        <p:spPr>
          <a:xfrm>
            <a:off x="2806778" y="2886633"/>
            <a:ext cx="3140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200" b="1" dirty="0">
                <a:latin typeface="Lato" panose="020F0502020204030203" pitchFamily="34" charset="77"/>
              </a:rPr>
              <a:t>Population data tensor:</a:t>
            </a:r>
            <a:endParaRPr lang="en-IL" sz="2200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4" name="Picture 13" descr="\documentclass{article}&#10;\usepackage{amsmath,amsfonts}&#10;\pagestyle{empty}&#10;\begin{document}&#10;&#10;$\mathcal{D}_{pop} := \mathbb{E} [ y \cdot \mathbf{x}^{(1)} \otimes \cdots \otimes \mathbf{x}^{(N)} ]$&#10;&#10;&#10;\end{document}" title="IguanaTex Bitmap Display">
            <a:extLst>
              <a:ext uri="{FF2B5EF4-FFF2-40B4-BE49-F238E27FC236}">
                <a16:creationId xmlns:a16="http://schemas.microsoft.com/office/drawing/2014/main" id="{57697331-6A37-DA67-6AA7-5462EB73B3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45842" y="2953366"/>
            <a:ext cx="3716020" cy="335280"/>
          </a:xfrm>
          <a:prstGeom prst="rect">
            <a:avLst/>
          </a:prstGeom>
        </p:spPr>
      </p:pic>
      <p:sp>
        <p:nvSpPr>
          <p:cNvPr id="13" name="Content Placeholder 2 1 2">
            <a:extLst>
              <a:ext uri="{FF2B5EF4-FFF2-40B4-BE49-F238E27FC236}">
                <a16:creationId xmlns:a16="http://schemas.microsoft.com/office/drawing/2014/main" id="{B70AA9E2-FBFE-CCD2-554F-188597ED0D32}"/>
              </a:ext>
            </a:extLst>
          </p:cNvPr>
          <p:cNvSpPr txBox="1">
            <a:spLocks/>
          </p:cNvSpPr>
          <p:nvPr/>
        </p:nvSpPr>
        <p:spPr>
          <a:xfrm>
            <a:off x="1166705" y="3864221"/>
            <a:ext cx="10515600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>
                <a:solidFill>
                  <a:srgbClr val="8945AA"/>
                </a:solidFill>
              </a:rPr>
              <a:t>Achievable accuracy over population </a:t>
            </a:r>
            <a:r>
              <a:rPr lang="en-IL" sz="2200" dirty="0"/>
              <a:t>determined by </a:t>
            </a:r>
            <a:endParaRPr lang="en-IL" sz="2200" b="1" dirty="0"/>
          </a:p>
        </p:txBody>
      </p:sp>
      <p:pic>
        <p:nvPicPr>
          <p:cNvPr id="17" name="Picture 16" descr="\documentclass{article}&#10;\usepackage{amsmath}&#10;\pagestyle{empty}&#10;\begin{document}&#10;&#10;$\min\nolimits_{ \mathcal{W}_{\text{TN}} } \left \| \frac{\mathcal{D}_{pop}}{ \| \mathcal{D}_{pop} \|} - \frac{ \mathcal{W}_{\text{TN}} }{ \| \mathcal{W}_{\text{TN}} \| }   \right \|$&#10;&#10;&#10;\end{document}" title="IguanaTex Bitmap Display">
            <a:extLst>
              <a:ext uri="{FF2B5EF4-FFF2-40B4-BE49-F238E27FC236}">
                <a16:creationId xmlns:a16="http://schemas.microsoft.com/office/drawing/2014/main" id="{8F29618D-CE4E-4C65-C38C-708D1CA943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54156" y="3829318"/>
            <a:ext cx="3213100" cy="53086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80BBEF-B3DF-1C15-4789-0BDB2946A5DE}"/>
              </a:ext>
            </a:extLst>
          </p:cNvPr>
          <p:cNvCxnSpPr>
            <a:cxnSpLocks/>
          </p:cNvCxnSpPr>
          <p:nvPr/>
        </p:nvCxnSpPr>
        <p:spPr>
          <a:xfrm>
            <a:off x="607017" y="4083698"/>
            <a:ext cx="543646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47C6CF4-1D09-C534-49E0-739A1982D539}"/>
              </a:ext>
            </a:extLst>
          </p:cNvPr>
          <p:cNvSpPr/>
          <p:nvPr/>
        </p:nvSpPr>
        <p:spPr>
          <a:xfrm>
            <a:off x="1062423" y="4877444"/>
            <a:ext cx="10067153" cy="879842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1" name="Picture 10" descr="\documentclass{article}&#10;\usepackage{amsmath}&#10;\pagestyle{empty}&#10;\begin{document}&#10;&#10;&#10;$\text{SubOpt} := \min_{\mathcal{W}_{\text{TN}}} \left \| \frac{ \mathcal{D}_{pop} }{ \| \mathcal{D}_{pop} \| } - \frac{ \mathcal{W}_{\text{TN}} }{ \| \mathcal{W}_{\text{TN}} \| } \right \|$&#10;&#10;&#10;\end{document}" title="IguanaTex Bitmap Display">
            <a:extLst>
              <a:ext uri="{FF2B5EF4-FFF2-40B4-BE49-F238E27FC236}">
                <a16:creationId xmlns:a16="http://schemas.microsoft.com/office/drawing/2014/main" id="{8FFE8FA6-3252-DBF8-8D9A-6D587AF44F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76587" y="5082931"/>
            <a:ext cx="4610100" cy="530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DF4CBD-351F-4556-5B6D-58AEC52DBB66}"/>
              </a:ext>
            </a:extLst>
          </p:cNvPr>
          <p:cNvSpPr txBox="1"/>
          <p:nvPr/>
        </p:nvSpPr>
        <p:spPr>
          <a:xfrm>
            <a:off x="1273957" y="5106397"/>
            <a:ext cx="4988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Supoptimality in achievable accuracy</a:t>
            </a:r>
            <a:r>
              <a:rPr lang="en-IL" sz="2200" b="1" dirty="0">
                <a:latin typeface="Lato" panose="020F0502020204030203" pitchFamily="34" charset="77"/>
              </a:rPr>
              <a:t>:</a:t>
            </a:r>
            <a:endParaRPr lang="en-IL" sz="2200" b="1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9" name="Content Placeholder 2 1 1 2">
            <a:extLst>
              <a:ext uri="{FF2B5EF4-FFF2-40B4-BE49-F238E27FC236}">
                <a16:creationId xmlns:a16="http://schemas.microsoft.com/office/drawing/2014/main" id="{09A42408-DEF5-BEC7-C053-51ED41C63E20}"/>
              </a:ext>
            </a:extLst>
          </p:cNvPr>
          <p:cNvSpPr txBox="1">
            <a:spLocks/>
          </p:cNvSpPr>
          <p:nvPr/>
        </p:nvSpPr>
        <p:spPr>
          <a:xfrm>
            <a:off x="486730" y="1302700"/>
            <a:ext cx="10515600" cy="53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>
                <a:solidFill>
                  <a:srgbClr val="8945AA"/>
                </a:solidFill>
              </a:rPr>
              <a:t>Achievable accuracy over training set </a:t>
            </a:r>
            <a:r>
              <a:rPr lang="en-IL" sz="2200" dirty="0"/>
              <a:t>determined by</a:t>
            </a:r>
            <a:endParaRPr lang="en-IL" sz="2200" b="1" dirty="0"/>
          </a:p>
        </p:txBody>
      </p:sp>
      <p:pic>
        <p:nvPicPr>
          <p:cNvPr id="19" name="Picture 18" descr="\documentclass{article}&#10;\usepackage{amsmath}&#10;\pagestyle{empty}&#10;\begin{document}&#10;&#10;$\min\nolimits_{ \mathcal{W}_{\text{TN}} } \left \| \frac{\mathcal{D}_{emp}}{ \| \mathcal{D}_{emp} \|} - \frac{ \mathcal{W}_{\text{TN}} }{ \| \mathcal{W}_{\text{TN}} \| }   \right \|$&#10;&#10;&#10;\end{document}" title="IguanaTex Bitmap Display">
            <a:extLst>
              <a:ext uri="{FF2B5EF4-FFF2-40B4-BE49-F238E27FC236}">
                <a16:creationId xmlns:a16="http://schemas.microsoft.com/office/drawing/2014/main" id="{3C17CA28-AF9A-C96A-A027-54E33E4AF8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31028" y="1282041"/>
            <a:ext cx="3296920" cy="53086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mathcal{D}_{emp}$&#10;&#10;&#10;\end{document}" title="IguanaTex Bitmap Display">
            <a:extLst>
              <a:ext uri="{FF2B5EF4-FFF2-40B4-BE49-F238E27FC236}">
                <a16:creationId xmlns:a16="http://schemas.microsoft.com/office/drawing/2014/main" id="{4245C41A-7CD8-7507-3157-01BB58CF14F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28107" y="2146499"/>
            <a:ext cx="621439" cy="2738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324F-37DA-65B8-BED6-EC45B6F0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20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8888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34">
            <a:extLst>
              <a:ext uri="{FF2B5EF4-FFF2-40B4-BE49-F238E27FC236}">
                <a16:creationId xmlns:a16="http://schemas.microsoft.com/office/drawing/2014/main" id="{C680CEE3-8852-9E5D-E54A-F3F02382EDD9}"/>
              </a:ext>
            </a:extLst>
          </p:cNvPr>
          <p:cNvSpPr/>
          <p:nvPr/>
        </p:nvSpPr>
        <p:spPr>
          <a:xfrm>
            <a:off x="941649" y="923032"/>
            <a:ext cx="10547683" cy="3135130"/>
          </a:xfrm>
          <a:prstGeom prst="roundRect">
            <a:avLst>
              <a:gd name="adj" fmla="val 7076"/>
            </a:avLst>
          </a:prstGeom>
          <a:solidFill>
            <a:schemeClr val="accent5">
              <a:lumMod val="75000"/>
              <a:alpha val="10196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309F88-FACF-9ECA-5022-1BE99C1D8C93}"/>
              </a:ext>
            </a:extLst>
          </p:cNvPr>
          <p:cNvGrpSpPr/>
          <p:nvPr/>
        </p:nvGrpSpPr>
        <p:grpSpPr>
          <a:xfrm>
            <a:off x="1176468" y="2127004"/>
            <a:ext cx="10073881" cy="1774482"/>
            <a:chOff x="1407262" y="4223496"/>
            <a:chExt cx="10073881" cy="17744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8C4BA5-6AD8-009A-5080-FA4FAE403B70}"/>
                </a:ext>
              </a:extLst>
            </p:cNvPr>
            <p:cNvSpPr/>
            <p:nvPr/>
          </p:nvSpPr>
          <p:spPr>
            <a:xfrm>
              <a:off x="1407262" y="4223498"/>
              <a:ext cx="10067153" cy="1774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/>
                <a:t>d d d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C21E1-5640-1573-C444-B8D989A1E179}"/>
                </a:ext>
              </a:extLst>
            </p:cNvPr>
            <p:cNvSpPr/>
            <p:nvPr/>
          </p:nvSpPr>
          <p:spPr>
            <a:xfrm>
              <a:off x="1407262" y="4223496"/>
              <a:ext cx="10073881" cy="599943"/>
            </a:xfrm>
            <a:prstGeom prst="rect">
              <a:avLst/>
            </a:prstGeom>
            <a:solidFill>
              <a:srgbClr val="F9EFFE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92AD14-76C5-5413-AC9C-9CE372FFDF38}"/>
                </a:ext>
              </a:extLst>
            </p:cNvPr>
            <p:cNvSpPr txBox="1"/>
            <p:nvPr/>
          </p:nvSpPr>
          <p:spPr>
            <a:xfrm>
              <a:off x="1443383" y="4308023"/>
              <a:ext cx="13276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latin typeface="Lato" panose="020F0502020204030203" pitchFamily="34" charset="77"/>
                </a:rPr>
                <a:t>Theorem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2271A3-D50A-15FE-A416-593BD979356A}"/>
                </a:ext>
              </a:extLst>
            </p:cNvPr>
            <p:cNvSpPr txBox="1"/>
            <p:nvPr/>
          </p:nvSpPr>
          <p:spPr>
            <a:xfrm>
              <a:off x="1436659" y="4881470"/>
              <a:ext cx="82410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 tensor	and	    , there exist </a:t>
              </a:r>
              <a:r>
                <a:rPr lang="en-US" sz="2200">
                  <a:latin typeface="Lato" panose="020F0502020204030203" pitchFamily="34" charset="77"/>
                </a:rPr>
                <a:t>               </a:t>
              </a:r>
              <a:r>
                <a:rPr lang="en-IL" sz="2200">
                  <a:latin typeface="Lato" panose="020F0502020204030203" pitchFamily="34" charset="77"/>
                </a:rPr>
                <a:t>s</a:t>
              </a:r>
              <a:r>
                <a:rPr lang="en-IL" sz="2200" dirty="0">
                  <a:latin typeface="Lato" panose="020F0502020204030203" pitchFamily="34" charset="77"/>
                </a:rPr>
                <a:t>.t. </a:t>
              </a:r>
            </a:p>
          </p:txBody>
        </p:sp>
        <p:pic>
          <p:nvPicPr>
            <p:cNvPr id="9" name="Picture 8" descr="\documentclass{article}&#10;\usepackage{amsmath}&#10;\pagestyle{empty}&#10;\begin{document}&#10;&#10;&#10;$\mathcal{A}$&#10;&#10;&#10;\end{document}" title="IguanaTex Bitmap Display">
              <a:extLst>
                <a:ext uri="{FF2B5EF4-FFF2-40B4-BE49-F238E27FC236}">
                  <a16:creationId xmlns:a16="http://schemas.microsoft.com/office/drawing/2014/main" id="{538D1F12-FD36-30EB-A63B-C68119EA7B5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051144" y="4994030"/>
              <a:ext cx="223520" cy="223520"/>
            </a:xfrm>
            <a:prstGeom prst="rect">
              <a:avLst/>
            </a:prstGeom>
          </p:spPr>
        </p:pic>
        <p:pic>
          <p:nvPicPr>
            <p:cNvPr id="10" name="Picture 9" descr="\documentclass{article}&#10;\usepackage{amsmath}&#10;\pagestyle{empty}&#10;\begin{document}&#10;&#10;&#10;$\epsilon &gt; 0$&#10;&#10;\end{document}" title="IguanaTex Bitmap Display">
              <a:extLst>
                <a:ext uri="{FF2B5EF4-FFF2-40B4-BE49-F238E27FC236}">
                  <a16:creationId xmlns:a16="http://schemas.microsoft.com/office/drawing/2014/main" id="{354E1876-A488-ADBC-F9A7-D92570CC3BE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3902992" y="5008001"/>
              <a:ext cx="614680" cy="195580"/>
            </a:xfrm>
            <a:prstGeom prst="rect">
              <a:avLst/>
            </a:prstGeom>
          </p:spPr>
        </p:pic>
        <p:pic>
          <p:nvPicPr>
            <p:cNvPr id="11" name="Picture 10" descr="\documentclass{article}&#10;\usepackage{amsmath}&#10;\pagestyle{empty}&#10;\begin{document}&#10;&#10;&#10;$|| \mathcal{W}_{\text{TN}} - \mathcal{A} || \leq \epsilon$&#10;&#10;\end{document}" title="IguanaTex Bitmap Display">
              <a:extLst>
                <a:ext uri="{FF2B5EF4-FFF2-40B4-BE49-F238E27FC236}">
                  <a16:creationId xmlns:a16="http://schemas.microsoft.com/office/drawing/2014/main" id="{CF044288-CC1D-9507-62B3-5427F1B394C3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906776" y="4969043"/>
              <a:ext cx="1927860" cy="279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8C22D9-F239-8A2F-D546-6A37795135C3}"/>
                </a:ext>
              </a:extLst>
            </p:cNvPr>
            <p:cNvSpPr txBox="1"/>
            <p:nvPr/>
          </p:nvSpPr>
          <p:spPr>
            <a:xfrm>
              <a:off x="1464095" y="5403156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solidFill>
                    <a:srgbClr val="8945AA"/>
                  </a:solidFill>
                  <a:latin typeface="Lato" panose="020F0502020204030203" pitchFamily="34" charset="77"/>
                </a:rPr>
                <a:t>if and only if</a:t>
              </a:r>
            </a:p>
          </p:txBody>
        </p:sp>
        <p:pic>
          <p:nvPicPr>
            <p:cNvPr id="33" name="Picture 32" descr="\documentclass{article}&#10;\usepackage{amsmath}&#10;\pagestyle{empty}&#10;\begin{document}&#10;&#10;&#10;$\text{QE} (\mathcal{A} ; \mathcal{I} ) \stackrel{\sim}{\leq} \ln (R) + \mathcal{O} (\epsilon)$&#10;&#10;&#10;\end{document}" title="IguanaTex Bitmap Display">
              <a:extLst>
                <a:ext uri="{FF2B5EF4-FFF2-40B4-BE49-F238E27FC236}">
                  <a16:creationId xmlns:a16="http://schemas.microsoft.com/office/drawing/2014/main" id="{15A941EB-55C1-542F-E9E0-CE0C0858123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3257989" y="5403155"/>
              <a:ext cx="3045460" cy="39116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13668A-B4B1-2700-E6CF-5C7E48A4DD29}"/>
                </a:ext>
              </a:extLst>
            </p:cNvPr>
            <p:cNvSpPr txBox="1"/>
            <p:nvPr/>
          </p:nvSpPr>
          <p:spPr>
            <a:xfrm>
              <a:off x="6345037" y="5426128"/>
              <a:ext cx="3848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all canonical partitions</a:t>
              </a:r>
            </a:p>
          </p:txBody>
        </p:sp>
        <p:pic>
          <p:nvPicPr>
            <p:cNvPr id="35" name="Picture 34" descr="\documentclass{article}&#10;\usepackage{amsmath}&#10;\pagestyle{empty}&#10;\begin{document}&#10;&#10;&#10;$(\mathcal{I}, \mathcal{I}^c)$&#10;&#10;\end{document}" title="IguanaTex Bitmap Display">
              <a:extLst>
                <a:ext uri="{FF2B5EF4-FFF2-40B4-BE49-F238E27FC236}">
                  <a16:creationId xmlns:a16="http://schemas.microsoft.com/office/drawing/2014/main" id="{7BC84EC1-10D7-51DE-B14A-7EB6A60897D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9677750" y="5519136"/>
              <a:ext cx="754380" cy="279400"/>
            </a:xfrm>
            <a:prstGeom prst="rect">
              <a:avLst/>
            </a:prstGeom>
          </p:spPr>
        </p:pic>
        <p:pic>
          <p:nvPicPr>
            <p:cNvPr id="36" name="Picture 35" descr="\documentclass{article}&#10;\usepackage{amsmath}&#10;\pagestyle{empty}&#10;\begin{document}&#10;&#10;&#10;$\mathcal{W}_{\text{TN}} $&#10;&#10;\end{document}" title="IguanaTex Bitmap Display">
              <a:extLst>
                <a:ext uri="{FF2B5EF4-FFF2-40B4-BE49-F238E27FC236}">
                  <a16:creationId xmlns:a16="http://schemas.microsoft.com/office/drawing/2014/main" id="{73879CDD-2CDA-FAA3-2C22-B614D2FE96D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6135572" y="5000681"/>
              <a:ext cx="586740" cy="2514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8" y="86439"/>
            <a:ext cx="11361057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Necessary and Sufficent Condition for Accurate 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797763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6B652B9-AEFF-0235-A86C-5336BC940A2A}"/>
              </a:ext>
            </a:extLst>
          </p:cNvPr>
          <p:cNvGrpSpPr/>
          <p:nvPr/>
        </p:nvGrpSpPr>
        <p:grpSpPr>
          <a:xfrm>
            <a:off x="528915" y="4229071"/>
            <a:ext cx="11330349" cy="1320342"/>
            <a:chOff x="528915" y="4229071"/>
            <a:chExt cx="11330349" cy="132034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0327CD-2F6F-3F3A-8D47-E78168F2D8F7}"/>
                </a:ext>
              </a:extLst>
            </p:cNvPr>
            <p:cNvSpPr/>
            <p:nvPr/>
          </p:nvSpPr>
          <p:spPr>
            <a:xfrm>
              <a:off x="528915" y="4229072"/>
              <a:ext cx="11330349" cy="1320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/>
                <a:t>d d d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9F7D64-9ECC-7B97-4582-7EAC9621DD6E}"/>
                </a:ext>
              </a:extLst>
            </p:cNvPr>
            <p:cNvSpPr/>
            <p:nvPr/>
          </p:nvSpPr>
          <p:spPr>
            <a:xfrm>
              <a:off x="528916" y="4229071"/>
              <a:ext cx="11330348" cy="599943"/>
            </a:xfrm>
            <a:prstGeom prst="rect">
              <a:avLst/>
            </a:prstGeom>
            <a:solidFill>
              <a:srgbClr val="F9EFFE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1C70442-F9F4-6860-BAC9-FADABE82A22D}"/>
                </a:ext>
              </a:extLst>
            </p:cNvPr>
            <p:cNvSpPr txBox="1"/>
            <p:nvPr/>
          </p:nvSpPr>
          <p:spPr>
            <a:xfrm>
              <a:off x="565036" y="4313598"/>
              <a:ext cx="13773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latin typeface="Lato" panose="020F0502020204030203" pitchFamily="34" charset="77"/>
                </a:rPr>
                <a:t>Corollary</a:t>
              </a:r>
            </a:p>
          </p:txBody>
        </p:sp>
        <p:pic>
          <p:nvPicPr>
            <p:cNvPr id="43" name="Picture 42" descr="\documentclass{article}&#10;\usepackage{amsmath}&#10;\pagestyle{empty}&#10;\begin{document}&#10;&#10;&#10;$\text{SubOpt} \leq \epsilon$&#10;&#10;\end{document}" title="IguanaTex Bitmap Display">
              <a:extLst>
                <a:ext uri="{FF2B5EF4-FFF2-40B4-BE49-F238E27FC236}">
                  <a16:creationId xmlns:a16="http://schemas.microsoft.com/office/drawing/2014/main" id="{48FE1136-CEE6-5C50-8A37-F32575C0B75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653002" y="5062633"/>
              <a:ext cx="1424940" cy="25146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B2D439B-3E7E-546F-E012-560E0F00F25F}"/>
                </a:ext>
              </a:extLst>
            </p:cNvPr>
            <p:cNvSpPr txBox="1"/>
            <p:nvPr/>
          </p:nvSpPr>
          <p:spPr>
            <a:xfrm>
              <a:off x="2135626" y="4965373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solidFill>
                    <a:srgbClr val="8945AA"/>
                  </a:solidFill>
                  <a:latin typeface="Lato" panose="020F0502020204030203" pitchFamily="34" charset="77"/>
                </a:rPr>
                <a:t>if and only if</a:t>
              </a:r>
            </a:p>
          </p:txBody>
        </p:sp>
        <p:pic>
          <p:nvPicPr>
            <p:cNvPr id="45" name="Picture 44" descr="\documentclass{article}&#10;\usepackage{amsmath}&#10;\pagestyle{empty}&#10;\begin{document}&#10;&#10;&#10;$\text{QE} (\mathcal{D}_{pop} ; \mathcal{I} ) \stackrel{\sim}{\leq} \ln (R) + \mathcal{O} (\epsilon)$&#10;&#10;&#10;\end{document}" title="IguanaTex Bitmap Display">
              <a:extLst>
                <a:ext uri="{FF2B5EF4-FFF2-40B4-BE49-F238E27FC236}">
                  <a16:creationId xmlns:a16="http://schemas.microsoft.com/office/drawing/2014/main" id="{57912E45-8017-152F-A080-31A7224C21E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3914772" y="4965372"/>
              <a:ext cx="3380740" cy="39116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77560D4-36E4-3F60-4C86-52AE12759D45}"/>
                </a:ext>
              </a:extLst>
            </p:cNvPr>
            <p:cNvSpPr txBox="1"/>
            <p:nvPr/>
          </p:nvSpPr>
          <p:spPr>
            <a:xfrm>
              <a:off x="7357521" y="4965373"/>
              <a:ext cx="3848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all canonical partitions</a:t>
              </a:r>
            </a:p>
          </p:txBody>
        </p:sp>
        <p:pic>
          <p:nvPicPr>
            <p:cNvPr id="47" name="Picture 46" descr="\documentclass{article}&#10;\usepackage{amsmath}&#10;\pagestyle{empty}&#10;\begin{document}&#10;&#10;&#10;$(\mathcal{I}, \mathcal{I}^c)$&#10;&#10;\end{document}" title="IguanaTex Bitmap Display">
              <a:extLst>
                <a:ext uri="{FF2B5EF4-FFF2-40B4-BE49-F238E27FC236}">
                  <a16:creationId xmlns:a16="http://schemas.microsoft.com/office/drawing/2014/main" id="{9ED2046D-0AA7-D1C0-DBDE-31338E32E0D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734953" y="5070595"/>
              <a:ext cx="754380" cy="2794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3D868D2-60D5-6F69-2FF5-73022F74095F}"/>
              </a:ext>
            </a:extLst>
          </p:cNvPr>
          <p:cNvGrpSpPr/>
          <p:nvPr/>
        </p:nvGrpSpPr>
        <p:grpSpPr>
          <a:xfrm>
            <a:off x="1952634" y="5697532"/>
            <a:ext cx="8317003" cy="981862"/>
            <a:chOff x="5020823" y="5387901"/>
            <a:chExt cx="8317003" cy="9818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48DB08D-B0E9-5A69-64F2-D88FA34C5914}"/>
                </a:ext>
              </a:extLst>
            </p:cNvPr>
            <p:cNvGrpSpPr/>
            <p:nvPr/>
          </p:nvGrpSpPr>
          <p:grpSpPr>
            <a:xfrm>
              <a:off x="5020823" y="5387901"/>
              <a:ext cx="8317003" cy="981862"/>
              <a:chOff x="5020823" y="5387901"/>
              <a:chExt cx="8317003" cy="981862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6D0FD13C-5A32-E512-1042-9A8BD4A26EEF}"/>
                  </a:ext>
                </a:extLst>
              </p:cNvPr>
              <p:cNvSpPr/>
              <p:nvPr/>
            </p:nvSpPr>
            <p:spPr>
              <a:xfrm>
                <a:off x="5020823" y="5387901"/>
                <a:ext cx="8317003" cy="981862"/>
              </a:xfrm>
              <a:prstGeom prst="roundRect">
                <a:avLst>
                  <a:gd name="adj" fmla="val 7076"/>
                </a:avLst>
              </a:prstGeom>
              <a:solidFill>
                <a:srgbClr val="FFF678"/>
              </a:solidFill>
              <a:ln>
                <a:noFill/>
              </a:ln>
              <a:effectLst>
                <a:outerShdw blurRad="38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IL" sz="2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C2023BFC-8C39-FDC1-1C79-C4A04396C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158185" y="5603099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4EA983A-9659-20F7-62E9-451F6B562F52}"/>
                </a:ext>
              </a:extLst>
            </p:cNvPr>
            <p:cNvSpPr txBox="1"/>
            <p:nvPr/>
          </p:nvSpPr>
          <p:spPr>
            <a:xfrm>
              <a:off x="5405017" y="5496344"/>
              <a:ext cx="7932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Lato" panose="020F0502020204030203" pitchFamily="34" charset="77"/>
                </a:rPr>
                <a:t>Accurate prediction is possible  </a:t>
              </a:r>
              <a:r>
                <a:rPr lang="en-US" sz="2200" b="1" dirty="0">
                  <a:latin typeface="Lato" panose="020F0502020204030203" pitchFamily="34" charset="77"/>
                </a:rPr>
                <a:t>if and only if</a:t>
              </a:r>
              <a:r>
                <a:rPr lang="en-US" sz="2200" dirty="0">
                  <a:latin typeface="Lato" panose="020F0502020204030203" pitchFamily="34" charset="77"/>
                </a:rPr>
                <a:t>  data distribution </a:t>
              </a:r>
            </a:p>
            <a:p>
              <a:r>
                <a:rPr lang="en-US" sz="2200" dirty="0">
                  <a:latin typeface="Lato" panose="020F0502020204030203" pitchFamily="34" charset="77"/>
                </a:rPr>
                <a:t>admits low entanglement under canonical partitions of features</a:t>
              </a:r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E30208-BE0A-309A-F084-003F84FED6F8}"/>
              </a:ext>
            </a:extLst>
          </p:cNvPr>
          <p:cNvGrpSpPr/>
          <p:nvPr/>
        </p:nvGrpSpPr>
        <p:grpSpPr>
          <a:xfrm>
            <a:off x="1183197" y="1089045"/>
            <a:ext cx="10067153" cy="879842"/>
            <a:chOff x="1183197" y="1035777"/>
            <a:chExt cx="10067153" cy="87984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DA57649-D676-2585-EE23-B8B8B9F275C7}"/>
                </a:ext>
              </a:extLst>
            </p:cNvPr>
            <p:cNvSpPr/>
            <p:nvPr/>
          </p:nvSpPr>
          <p:spPr>
            <a:xfrm>
              <a:off x="1183197" y="1035777"/>
              <a:ext cx="10067153" cy="879842"/>
            </a:xfrm>
            <a:prstGeom prst="roundRect">
              <a:avLst>
                <a:gd name="adj" fmla="val 7076"/>
              </a:avLst>
            </a:prstGeom>
            <a:solidFill>
              <a:schemeClr val="bg2"/>
            </a:solidFill>
            <a:ln>
              <a:noFill/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2200" b="1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3A5CBB1-5036-3A25-2CE4-99090CB92AF4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1394731" y="1259020"/>
              <a:ext cx="9512730" cy="530860"/>
              <a:chOff x="1394731" y="1259020"/>
              <a:chExt cx="9512730" cy="530860"/>
            </a:xfrm>
          </p:grpSpPr>
          <p:pic>
            <p:nvPicPr>
              <p:cNvPr id="39" name="Picture 38" descr="\documentclass{article}&#10;\usepackage{amsmath}&#10;\pagestyle{empty}&#10;\begin{document}&#10;&#10;&#10;$\text{SubOpt} := \min_{\mathcal{W}_{\text{TN}}} \left \| \frac{ \mathcal{D}_{pop} }{ \| \mathcal{D}_{pop} \| } - \frac{ \mathcal{W}_{\text{TN}} }{ \| \mathcal{W}_{\text{TN}} \| } \right \|$&#10;&#10;&#10;\end{document}" title="IguanaTex Bitmap Display">
                <a:extLst>
                  <a:ext uri="{FF2B5EF4-FFF2-40B4-BE49-F238E27FC236}">
                    <a16:creationId xmlns:a16="http://schemas.microsoft.com/office/drawing/2014/main" id="{D289362D-68BF-9322-F915-58F5DD0780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6297361" y="1259020"/>
                <a:ext cx="4610100" cy="53086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14BE39-6AFD-97C7-04E2-BEE5A119B93A}"/>
                  </a:ext>
                </a:extLst>
              </p:cNvPr>
              <p:cNvSpPr txBox="1"/>
              <p:nvPr/>
            </p:nvSpPr>
            <p:spPr>
              <a:xfrm>
                <a:off x="1394731" y="1264730"/>
                <a:ext cx="49888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200" b="1" dirty="0">
                    <a:solidFill>
                      <a:srgbClr val="8945AA"/>
                    </a:solidFill>
                    <a:latin typeface="Lato" panose="020F0502020204030203" pitchFamily="34" charset="77"/>
                  </a:rPr>
                  <a:t>Supoptimality in achievable accuracy</a:t>
                </a:r>
                <a:r>
                  <a:rPr lang="en-IL" sz="2200" b="1" dirty="0">
                    <a:latin typeface="Lato" panose="020F0502020204030203" pitchFamily="34" charset="77"/>
                  </a:rPr>
                  <a:t>:</a:t>
                </a:r>
                <a:endParaRPr lang="en-IL" sz="2200" b="1" dirty="0">
                  <a:solidFill>
                    <a:schemeClr val="tx1"/>
                  </a:solidFill>
                  <a:latin typeface="Lato" panose="020F0502020204030203" pitchFamily="34" charset="77"/>
                </a:endParaRPr>
              </a:p>
            </p:txBody>
          </p:sp>
        </p:grp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68BC9D-FD27-CDB8-498B-CC3979CC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21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6881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9D5ADDDA-056E-5B96-F774-CD662354BD9F}"/>
              </a:ext>
            </a:extLst>
          </p:cNvPr>
          <p:cNvSpPr/>
          <p:nvPr/>
        </p:nvSpPr>
        <p:spPr>
          <a:xfrm>
            <a:off x="332736" y="859776"/>
            <a:ext cx="11696507" cy="1629217"/>
          </a:xfrm>
          <a:prstGeom prst="roundRect">
            <a:avLst>
              <a:gd name="adj" fmla="val 7076"/>
            </a:avLst>
          </a:prstGeom>
          <a:solidFill>
            <a:schemeClr val="accent5">
              <a:lumMod val="75000"/>
              <a:alpha val="10196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044EE-BB73-E56F-ECF5-A1D14B336654}"/>
              </a:ext>
            </a:extLst>
          </p:cNvPr>
          <p:cNvGrpSpPr/>
          <p:nvPr/>
        </p:nvGrpSpPr>
        <p:grpSpPr>
          <a:xfrm>
            <a:off x="528915" y="996349"/>
            <a:ext cx="11330349" cy="1320342"/>
            <a:chOff x="528915" y="4229071"/>
            <a:chExt cx="11330349" cy="13203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1DBEFE-86DA-B022-FDE4-03B7738831D5}"/>
                </a:ext>
              </a:extLst>
            </p:cNvPr>
            <p:cNvSpPr/>
            <p:nvPr/>
          </p:nvSpPr>
          <p:spPr>
            <a:xfrm>
              <a:off x="528915" y="4229072"/>
              <a:ext cx="11330349" cy="1320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/>
                <a:t>d d 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B8BFAF-4B65-FF5B-6EFB-23481F3C6913}"/>
                </a:ext>
              </a:extLst>
            </p:cNvPr>
            <p:cNvSpPr/>
            <p:nvPr/>
          </p:nvSpPr>
          <p:spPr>
            <a:xfrm>
              <a:off x="528916" y="4229071"/>
              <a:ext cx="11330348" cy="599943"/>
            </a:xfrm>
            <a:prstGeom prst="rect">
              <a:avLst/>
            </a:prstGeom>
            <a:solidFill>
              <a:srgbClr val="F9EFFE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41C014-FBB4-0915-F870-D607DE52C998}"/>
                </a:ext>
              </a:extLst>
            </p:cNvPr>
            <p:cNvSpPr txBox="1"/>
            <p:nvPr/>
          </p:nvSpPr>
          <p:spPr>
            <a:xfrm>
              <a:off x="565036" y="4313598"/>
              <a:ext cx="13773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latin typeface="Lato" panose="020F0502020204030203" pitchFamily="34" charset="77"/>
                </a:rPr>
                <a:t>Corollary</a:t>
              </a:r>
            </a:p>
          </p:txBody>
        </p:sp>
        <p:pic>
          <p:nvPicPr>
            <p:cNvPr id="9" name="Picture 8" descr="\documentclass{article}&#10;\usepackage{amsmath}&#10;\pagestyle{empty}&#10;\begin{document}&#10;&#10;&#10;$\text{SubOpt} \leq \epsilon$&#10;&#10;\end{document}" title="IguanaTex Bitmap Display">
              <a:extLst>
                <a:ext uri="{FF2B5EF4-FFF2-40B4-BE49-F238E27FC236}">
                  <a16:creationId xmlns:a16="http://schemas.microsoft.com/office/drawing/2014/main" id="{BA37EA5E-E482-8732-CDAD-0AFDB6899397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53002" y="5062633"/>
              <a:ext cx="1424940" cy="251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0F142F-8DFC-933C-965E-7D0D0AE16EF4}"/>
                </a:ext>
              </a:extLst>
            </p:cNvPr>
            <p:cNvSpPr txBox="1"/>
            <p:nvPr/>
          </p:nvSpPr>
          <p:spPr>
            <a:xfrm>
              <a:off x="2135626" y="4965373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solidFill>
                    <a:srgbClr val="8945AA"/>
                  </a:solidFill>
                  <a:latin typeface="Lato" panose="020F0502020204030203" pitchFamily="34" charset="77"/>
                </a:rPr>
                <a:t>if and only if</a:t>
              </a:r>
            </a:p>
          </p:txBody>
        </p:sp>
        <p:pic>
          <p:nvPicPr>
            <p:cNvPr id="11" name="Picture 10" descr="\documentclass{article}&#10;\usepackage{amsmath}&#10;\pagestyle{empty}&#10;\begin{document}&#10;&#10;&#10;$\text{QE} (\mathcal{D}_{pop} ; \mathcal{I} ) \stackrel{\sim}{\leq} \ln (R) + \mathcal{O} (\epsilon)$&#10;&#10;&#10;\end{document}" title="IguanaTex Bitmap Display">
              <a:extLst>
                <a:ext uri="{FF2B5EF4-FFF2-40B4-BE49-F238E27FC236}">
                  <a16:creationId xmlns:a16="http://schemas.microsoft.com/office/drawing/2014/main" id="{4E0543C0-0C74-49D8-8B00-E8E5ABC1EB4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3914772" y="4965372"/>
              <a:ext cx="3380740" cy="39116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8BEAD-2622-14DE-96B3-1E5994345986}"/>
                </a:ext>
              </a:extLst>
            </p:cNvPr>
            <p:cNvSpPr txBox="1"/>
            <p:nvPr/>
          </p:nvSpPr>
          <p:spPr>
            <a:xfrm>
              <a:off x="7357521" y="4965373"/>
              <a:ext cx="3848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all canonical partitions</a:t>
              </a:r>
            </a:p>
          </p:txBody>
        </p:sp>
        <p:pic>
          <p:nvPicPr>
            <p:cNvPr id="13" name="Picture 12" descr="\documentclass{article}&#10;\usepackage{amsmath}&#10;\pagestyle{empty}&#10;\begin{document}&#10;&#10;&#10;$(\mathcal{I}, \mathcal{I}^c)$&#10;&#10;\end{document}" title="IguanaTex Bitmap Display">
              <a:extLst>
                <a:ext uri="{FF2B5EF4-FFF2-40B4-BE49-F238E27FC236}">
                  <a16:creationId xmlns:a16="http://schemas.microsoft.com/office/drawing/2014/main" id="{4AA1E251-A783-015C-2612-ECDA66537DA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734953" y="5070595"/>
              <a:ext cx="754380" cy="279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-11371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Evaluating Entanglements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2608176"/>
            <a:ext cx="10515600" cy="63832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Question: </a:t>
            </a:r>
            <a:r>
              <a:rPr lang="en-IL" sz="2200" dirty="0"/>
              <a:t>how can we evaluate	            ? 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699953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7" name="Picture 16" descr="\documentclass{article}&#10;\usepackage{amsmath}&#10;\pagestyle{empty}&#10;\begin{document}&#10;&#10;&#10;$\text{QE} (\mathcal{D}_{pop} ; \mathcal{I} )$&#10;&#10;&#10;\end{document}" title="IguanaTex Bitmap Display">
            <a:extLst>
              <a:ext uri="{FF2B5EF4-FFF2-40B4-BE49-F238E27FC236}">
                <a16:creationId xmlns:a16="http://schemas.microsoft.com/office/drawing/2014/main" id="{E4CB99EE-3D9C-DC38-4E5B-357ACA9929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36334" y="2715557"/>
            <a:ext cx="1452880" cy="3073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618874-F9B7-C427-72B7-11953CA771B7}"/>
              </a:ext>
            </a:extLst>
          </p:cNvPr>
          <p:cNvSpPr/>
          <p:nvPr/>
        </p:nvSpPr>
        <p:spPr>
          <a:xfrm>
            <a:off x="528915" y="3172952"/>
            <a:ext cx="11330349" cy="2521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d d 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936033-7639-2DEB-5337-9AC330063175}"/>
              </a:ext>
            </a:extLst>
          </p:cNvPr>
          <p:cNvSpPr/>
          <p:nvPr/>
        </p:nvSpPr>
        <p:spPr>
          <a:xfrm>
            <a:off x="528916" y="3172950"/>
            <a:ext cx="11330348" cy="599943"/>
          </a:xfrm>
          <a:prstGeom prst="rect">
            <a:avLst/>
          </a:prstGeom>
          <a:solidFill>
            <a:srgbClr val="F9EFF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E9B1F4-D335-C564-EC25-4A4933DDA7A1}"/>
              </a:ext>
            </a:extLst>
          </p:cNvPr>
          <p:cNvSpPr txBox="1"/>
          <p:nvPr/>
        </p:nvSpPr>
        <p:spPr>
          <a:xfrm>
            <a:off x="565036" y="3257477"/>
            <a:ext cx="1718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sz="2200" b="1" dirty="0">
                <a:latin typeface="Lato" panose="020F0502020204030203" pitchFamily="34" charset="77"/>
              </a:rPr>
              <a:t>Proposition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76B8F8-8E33-B121-7C50-2A9C794E7EFD}"/>
              </a:ext>
            </a:extLst>
          </p:cNvPr>
          <p:cNvSpPr txBox="1"/>
          <p:nvPr/>
        </p:nvSpPr>
        <p:spPr>
          <a:xfrm>
            <a:off x="558312" y="3779914"/>
            <a:ext cx="10980686" cy="8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IL" sz="2200" dirty="0">
                <a:latin typeface="Lato" panose="020F0502020204030203" pitchFamily="34" charset="77"/>
              </a:rPr>
              <a:t>For		       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, if the training set size  	                                                  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,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IL" sz="2200" dirty="0">
                <a:latin typeface="Lato" panose="020F0502020204030203" pitchFamily="34" charset="77"/>
              </a:rPr>
              <a:t>then w.p. 	     </a:t>
            </a:r>
            <a:r>
              <a:rPr lang="en-US" sz="2200" dirty="0">
                <a:latin typeface="Lato" panose="020F0502020204030203" pitchFamily="34" charset="77"/>
              </a:rPr>
              <a:t>, </a:t>
            </a:r>
            <a:r>
              <a:rPr lang="en-IL" sz="2200" dirty="0">
                <a:latin typeface="Lato" panose="020F0502020204030203" pitchFamily="34" charset="77"/>
              </a:rPr>
              <a:t>for all                           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:</a:t>
            </a:r>
          </a:p>
        </p:txBody>
      </p:sp>
      <p:pic>
        <p:nvPicPr>
          <p:cNvPr id="23" name="Picture 22" descr="\documentclass{article}&#10;\usepackage{amsmath}&#10;\pagestyle{empty}&#10;\begin{document}&#10;&#10;&#10;$\epsilon &gt; 0 , \delta \in (0, 1)$&#10;&#10;\end{document}" title="IguanaTex Bitmap Display">
            <a:extLst>
              <a:ext uri="{FF2B5EF4-FFF2-40B4-BE49-F238E27FC236}">
                <a16:creationId xmlns:a16="http://schemas.microsoft.com/office/drawing/2014/main" id="{9C4039A3-CA43-220B-EE68-674E60D402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169892" y="3906415"/>
            <a:ext cx="1816100" cy="27940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&#10;$M \geq \Omega \big ( \ln (1 / \delta) N \| \mathcal{D}_{pop} \|^{-2} \epsilon^{-4} \big )$&#10;&#10;\end{document}" title="IguanaTex Bitmap Display">
            <a:extLst>
              <a:ext uri="{FF2B5EF4-FFF2-40B4-BE49-F238E27FC236}">
                <a16:creationId xmlns:a16="http://schemas.microsoft.com/office/drawing/2014/main" id="{FD87BCD5-86D6-F6A4-E355-FD679E5176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25366" y="3886760"/>
            <a:ext cx="3799840" cy="33528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&#10;$\geq 1 - \delta$&#10;&#10;\end{document}" title="IguanaTex Bitmap Display">
            <a:extLst>
              <a:ext uri="{FF2B5EF4-FFF2-40B4-BE49-F238E27FC236}">
                <a16:creationId xmlns:a16="http://schemas.microsoft.com/office/drawing/2014/main" id="{DEBEC27B-5DE1-6EAB-4BA5-0ED3690A20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897946" y="4321194"/>
            <a:ext cx="894080" cy="25146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&#10;$\left \vert \text{QE} (\mathcal{D}_{pop} ; \mathcal{I} ) - \text{QE} (\mathcal{D}_{emp} ; \mathcal{I}) \right \vert \leq \epsilon$&#10;&#10;&#10;\end{document}" title="IguanaTex Bitmap Display">
            <a:extLst>
              <a:ext uri="{FF2B5EF4-FFF2-40B4-BE49-F238E27FC236}">
                <a16:creationId xmlns:a16="http://schemas.microsoft.com/office/drawing/2014/main" id="{CCC43B96-2ED1-63A2-D8F6-230BFB5E7B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919164" y="4813895"/>
            <a:ext cx="4258982" cy="3276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80D8D3C-667F-DA87-1C8E-D37F7222C2B5}"/>
              </a:ext>
            </a:extLst>
          </p:cNvPr>
          <p:cNvSpPr txBox="1"/>
          <p:nvPr/>
        </p:nvSpPr>
        <p:spPr>
          <a:xfrm>
            <a:off x="653002" y="5212550"/>
            <a:ext cx="10980686" cy="43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IL" sz="2200" dirty="0">
                <a:latin typeface="Lato" panose="020F0502020204030203" pitchFamily="34" charset="77"/>
              </a:rPr>
              <a:t>Moreover,  		     can be 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computed efficiently </a:t>
            </a:r>
          </a:p>
        </p:txBody>
      </p:sp>
      <p:pic>
        <p:nvPicPr>
          <p:cNvPr id="34" name="Picture 33" descr="\documentclass{article}&#10;\usepackage{amsmath}&#10;\pagestyle{empty}&#10;\begin{document}&#10;&#10;&#10;$\text{QE} (\mathcal{D}_{emp} ; \mathcal{I} )$&#10;&#10;&#10;\end{document}" title="IguanaTex Bitmap Display">
            <a:extLst>
              <a:ext uri="{FF2B5EF4-FFF2-40B4-BE49-F238E27FC236}">
                <a16:creationId xmlns:a16="http://schemas.microsoft.com/office/drawing/2014/main" id="{03F48A01-6AC4-E9A3-D4C7-23A2E2121B5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82130" y="5301374"/>
            <a:ext cx="1536700" cy="30734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&#10;$\mathcal{I} \subseteq \{1, \ldots, N\}$&#10;&#10;\end{document}" title="IguanaTex Bitmap Display">
            <a:extLst>
              <a:ext uri="{FF2B5EF4-FFF2-40B4-BE49-F238E27FC236}">
                <a16:creationId xmlns:a16="http://schemas.microsoft.com/office/drawing/2014/main" id="{39C91B5D-707D-51F9-62A0-03EFF803C61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761102" y="4324907"/>
            <a:ext cx="1844040" cy="2794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3025704-8F5D-0051-A649-CEB29EEE9C63}"/>
              </a:ext>
            </a:extLst>
          </p:cNvPr>
          <p:cNvGrpSpPr/>
          <p:nvPr/>
        </p:nvGrpSpPr>
        <p:grpSpPr>
          <a:xfrm>
            <a:off x="601489" y="5906993"/>
            <a:ext cx="11117037" cy="521859"/>
            <a:chOff x="5020823" y="5387901"/>
            <a:chExt cx="11117037" cy="52185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71C735E-13F1-C60C-D4EC-4C1F6EBFC4A3}"/>
                </a:ext>
              </a:extLst>
            </p:cNvPr>
            <p:cNvGrpSpPr/>
            <p:nvPr/>
          </p:nvGrpSpPr>
          <p:grpSpPr>
            <a:xfrm>
              <a:off x="5020823" y="5387901"/>
              <a:ext cx="11117037" cy="521859"/>
              <a:chOff x="5020823" y="5387901"/>
              <a:chExt cx="11117037" cy="521859"/>
            </a:xfrm>
          </p:grpSpPr>
          <p:sp>
            <p:nvSpPr>
              <p:cNvPr id="54" name="Rounded Rectangle 91">
                <a:extLst>
                  <a:ext uri="{FF2B5EF4-FFF2-40B4-BE49-F238E27FC236}">
                    <a16:creationId xmlns:a16="http://schemas.microsoft.com/office/drawing/2014/main" id="{E933C440-0920-225E-3E08-B4A6F976EF9D}"/>
                  </a:ext>
                </a:extLst>
              </p:cNvPr>
              <p:cNvSpPr/>
              <p:nvPr/>
            </p:nvSpPr>
            <p:spPr>
              <a:xfrm>
                <a:off x="5020823" y="5387901"/>
                <a:ext cx="11117037" cy="521859"/>
              </a:xfrm>
              <a:prstGeom prst="roundRect">
                <a:avLst>
                  <a:gd name="adj" fmla="val 7076"/>
                </a:avLst>
              </a:prstGeom>
              <a:solidFill>
                <a:srgbClr val="FFF678"/>
              </a:solidFill>
              <a:ln>
                <a:noFill/>
              </a:ln>
              <a:effectLst>
                <a:outerShdw blurRad="38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IL" sz="2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FA250772-0E09-BD3F-943D-2299A136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158185" y="5523197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6F7D68-B1AD-FD80-375C-9FE67BAAA590}"/>
                </a:ext>
              </a:extLst>
            </p:cNvPr>
            <p:cNvSpPr txBox="1"/>
            <p:nvPr/>
          </p:nvSpPr>
          <p:spPr>
            <a:xfrm>
              <a:off x="5405017" y="5416442"/>
              <a:ext cx="10732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Lato" panose="020F0502020204030203" pitchFamily="34" charset="77"/>
                </a:rPr>
                <a:t>Sufficient and necessary condition for accurate prediction can be evaluated efficiently</a:t>
              </a:r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F83064-CEB4-64F2-7B43-F57FB743B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22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3575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10494AFA-E829-5886-CFE2-ADBDCEF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793" y="75766"/>
            <a:ext cx="9304317" cy="67817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F68B3-4595-F37B-7B46-AB2CC7D23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23</a:t>
            </a:fld>
            <a:r>
              <a:rPr lang="en-IL">
                <a:latin typeface="Lato"/>
                <a:ea typeface="Lato"/>
                <a:cs typeface="Lato"/>
              </a:rPr>
              <a:t> / 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740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3509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Empirical Demonstration of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2583918"/>
            <a:ext cx="10515600" cy="98186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Experiment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u="sng" dirty="0"/>
              <a:t>Data</a:t>
            </a:r>
            <a:r>
              <a:rPr lang="en-IL" sz="2200" dirty="0"/>
              <a:t>: audio classification task with random position swaps between features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IL" sz="2200" u="sng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734833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D2FB71-03D4-242E-EEAC-71C4A6997E43}"/>
              </a:ext>
            </a:extLst>
          </p:cNvPr>
          <p:cNvGrpSpPr/>
          <p:nvPr/>
        </p:nvGrpSpPr>
        <p:grpSpPr>
          <a:xfrm>
            <a:off x="1601799" y="5720019"/>
            <a:ext cx="9211503" cy="981862"/>
            <a:chOff x="5020824" y="5387901"/>
            <a:chExt cx="9211503" cy="9818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CC90E2-B690-DD59-1FFE-1ACD087C6242}"/>
                </a:ext>
              </a:extLst>
            </p:cNvPr>
            <p:cNvGrpSpPr/>
            <p:nvPr/>
          </p:nvGrpSpPr>
          <p:grpSpPr>
            <a:xfrm>
              <a:off x="5020824" y="5387901"/>
              <a:ext cx="8827309" cy="981862"/>
              <a:chOff x="5020824" y="5387901"/>
              <a:chExt cx="8827309" cy="98186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3CF2F32-8C88-9C9B-E42B-A78CAFAFDED7}"/>
                  </a:ext>
                </a:extLst>
              </p:cNvPr>
              <p:cNvSpPr/>
              <p:nvPr/>
            </p:nvSpPr>
            <p:spPr>
              <a:xfrm>
                <a:off x="5020824" y="5387901"/>
                <a:ext cx="8827309" cy="981862"/>
              </a:xfrm>
              <a:prstGeom prst="roundRect">
                <a:avLst>
                  <a:gd name="adj" fmla="val 7076"/>
                </a:avLst>
              </a:prstGeom>
              <a:solidFill>
                <a:srgbClr val="FFF678"/>
              </a:solidFill>
              <a:ln>
                <a:noFill/>
              </a:ln>
              <a:effectLst>
                <a:outerShdw blurRad="38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IL" sz="2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3F8B5049-AE80-1838-BD98-0208086FD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58185" y="5603099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AFFADC-97EF-3BF5-6219-2C603318AF9C}"/>
                </a:ext>
              </a:extLst>
            </p:cNvPr>
            <p:cNvSpPr txBox="1"/>
            <p:nvPr/>
          </p:nvSpPr>
          <p:spPr>
            <a:xfrm>
              <a:off x="5405018" y="5496344"/>
              <a:ext cx="8827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Lato" panose="020F0502020204030203" pitchFamily="34" charset="77"/>
                </a:rPr>
                <a:t>Performance of locally connected NNs is inversely </a:t>
              </a:r>
              <a:r>
                <a:rPr lang="en-US" sz="2200" dirty="0">
                  <a:solidFill>
                    <a:schemeClr val="tx1"/>
                  </a:solidFill>
                  <a:latin typeface="Lato" panose="020F0502020204030203" pitchFamily="34" charset="77"/>
                </a:rPr>
                <a:t>correlated </a:t>
              </a:r>
            </a:p>
            <a:p>
              <a:r>
                <a:rPr lang="en-US" sz="2200" dirty="0">
                  <a:solidFill>
                    <a:schemeClr val="tx1"/>
                  </a:solidFill>
                  <a:latin typeface="Lato" panose="020F0502020204030203" pitchFamily="34" charset="77"/>
                </a:rPr>
                <a:t>with entanglements under canonical partitions of features in data</a:t>
              </a:r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</p:grpSp>
      <p:sp>
        <p:nvSpPr>
          <p:cNvPr id="13" name="Rounded Rectangle 34">
            <a:extLst>
              <a:ext uri="{FF2B5EF4-FFF2-40B4-BE49-F238E27FC236}">
                <a16:creationId xmlns:a16="http://schemas.microsoft.com/office/drawing/2014/main" id="{94256D77-BC0B-ED02-B153-E1B1690E022D}"/>
              </a:ext>
            </a:extLst>
          </p:cNvPr>
          <p:cNvSpPr/>
          <p:nvPr/>
        </p:nvSpPr>
        <p:spPr>
          <a:xfrm>
            <a:off x="332736" y="869480"/>
            <a:ext cx="11696507" cy="1629217"/>
          </a:xfrm>
          <a:prstGeom prst="roundRect">
            <a:avLst>
              <a:gd name="adj" fmla="val 7076"/>
            </a:avLst>
          </a:prstGeom>
          <a:solidFill>
            <a:schemeClr val="accent5">
              <a:lumMod val="75000"/>
              <a:alpha val="10196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B4198-FAF6-F65C-65BC-B9C391A42A92}"/>
              </a:ext>
            </a:extLst>
          </p:cNvPr>
          <p:cNvGrpSpPr/>
          <p:nvPr/>
        </p:nvGrpSpPr>
        <p:grpSpPr>
          <a:xfrm>
            <a:off x="528915" y="1006053"/>
            <a:ext cx="11330349" cy="1320342"/>
            <a:chOff x="528915" y="4229071"/>
            <a:chExt cx="11330349" cy="13203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1F29C4-5DA0-17B1-D90A-C0449838301C}"/>
                </a:ext>
              </a:extLst>
            </p:cNvPr>
            <p:cNvSpPr/>
            <p:nvPr/>
          </p:nvSpPr>
          <p:spPr>
            <a:xfrm>
              <a:off x="528915" y="4229072"/>
              <a:ext cx="11330349" cy="1320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/>
                <a:t>d d 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A088FE-4508-45B4-7D93-8D2850F8BEF1}"/>
                </a:ext>
              </a:extLst>
            </p:cNvPr>
            <p:cNvSpPr/>
            <p:nvPr/>
          </p:nvSpPr>
          <p:spPr>
            <a:xfrm>
              <a:off x="528916" y="4229071"/>
              <a:ext cx="11330348" cy="599943"/>
            </a:xfrm>
            <a:prstGeom prst="rect">
              <a:avLst/>
            </a:prstGeom>
            <a:solidFill>
              <a:srgbClr val="F9EFFE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DFF301-4AD2-1930-FC8E-EBEBDA3894FA}"/>
                </a:ext>
              </a:extLst>
            </p:cNvPr>
            <p:cNvSpPr txBox="1"/>
            <p:nvPr/>
          </p:nvSpPr>
          <p:spPr>
            <a:xfrm>
              <a:off x="565036" y="4313598"/>
              <a:ext cx="13773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latin typeface="Lato" panose="020F0502020204030203" pitchFamily="34" charset="77"/>
                </a:rPr>
                <a:t>Corollary</a:t>
              </a:r>
            </a:p>
          </p:txBody>
        </p:sp>
        <p:pic>
          <p:nvPicPr>
            <p:cNvPr id="24" name="Picture 23" descr="\documentclass{article}&#10;\usepackage{amsmath}&#10;\pagestyle{empty}&#10;\begin{document}&#10;&#10;&#10;$\text{SubOpt} \leq \epsilon$&#10;&#10;\end{document}" title="IguanaTex Bitmap Display">
              <a:extLst>
                <a:ext uri="{FF2B5EF4-FFF2-40B4-BE49-F238E27FC236}">
                  <a16:creationId xmlns:a16="http://schemas.microsoft.com/office/drawing/2014/main" id="{29D991DE-C1C9-B9F0-4A3F-77E1831F5D2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53002" y="5062633"/>
              <a:ext cx="1424940" cy="25146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79BA7A-77D8-BAB2-938E-12670FE02D84}"/>
                </a:ext>
              </a:extLst>
            </p:cNvPr>
            <p:cNvSpPr txBox="1"/>
            <p:nvPr/>
          </p:nvSpPr>
          <p:spPr>
            <a:xfrm>
              <a:off x="2135626" y="4965373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2200" b="1" dirty="0">
                  <a:solidFill>
                    <a:srgbClr val="8945AA"/>
                  </a:solidFill>
                  <a:latin typeface="Lato" panose="020F0502020204030203" pitchFamily="34" charset="77"/>
                </a:rPr>
                <a:t>if and only if</a:t>
              </a:r>
            </a:p>
          </p:txBody>
        </p:sp>
        <p:pic>
          <p:nvPicPr>
            <p:cNvPr id="26" name="Picture 25" descr="\documentclass{article}&#10;\usepackage{amsmath}&#10;\pagestyle{empty}&#10;\begin{document}&#10;&#10;&#10;$\text{QE} (\mathcal{D}_{pop} ; \mathcal{I} ) \stackrel{\sim}{\leq} \ln (R) + \mathcal{O} (\epsilon)$&#10;&#10;&#10;\end{document}" title="IguanaTex Bitmap Display">
              <a:extLst>
                <a:ext uri="{FF2B5EF4-FFF2-40B4-BE49-F238E27FC236}">
                  <a16:creationId xmlns:a16="http://schemas.microsoft.com/office/drawing/2014/main" id="{8B9D373D-431A-1D69-820E-B92BB205977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914772" y="4965372"/>
              <a:ext cx="3380740" cy="3911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5CE1BD-D94D-57AE-A6FE-6A8EE2652561}"/>
                </a:ext>
              </a:extLst>
            </p:cNvPr>
            <p:cNvSpPr txBox="1"/>
            <p:nvPr/>
          </p:nvSpPr>
          <p:spPr>
            <a:xfrm>
              <a:off x="7357521" y="4965373"/>
              <a:ext cx="3848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for all canonical partitions</a:t>
              </a:r>
            </a:p>
          </p:txBody>
        </p:sp>
        <p:pic>
          <p:nvPicPr>
            <p:cNvPr id="28" name="Picture 27" descr="\documentclass{article}&#10;\usepackage{amsmath}&#10;\pagestyle{empty}&#10;\begin{document}&#10;&#10;&#10;$(\mathcal{I}, \mathcal{I}^c)$&#10;&#10;\end{document}" title="IguanaTex Bitmap Display">
              <a:extLst>
                <a:ext uri="{FF2B5EF4-FFF2-40B4-BE49-F238E27FC236}">
                  <a16:creationId xmlns:a16="http://schemas.microsoft.com/office/drawing/2014/main" id="{380019CB-D1DE-63F2-BC58-A4BC67DD6ED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734953" y="5070595"/>
              <a:ext cx="754380" cy="2794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645CA-B62F-819A-2265-D16BB852E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24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9BED672-DB2E-552E-9784-DF5E64E500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965" y="3504149"/>
            <a:ext cx="8484070" cy="20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crease Arrow Images – Browse 513,592 Stock Photos, Vectors, and Video |  Adobe Stock">
            <a:extLst>
              <a:ext uri="{FF2B5EF4-FFF2-40B4-BE49-F238E27FC236}">
                <a16:creationId xmlns:a16="http://schemas.microsoft.com/office/drawing/2014/main" id="{C2CB6919-21B1-E2B9-3732-BF152F6C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9929" y="5717717"/>
            <a:ext cx="690361" cy="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6" y="220277"/>
            <a:ext cx="1205015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Practical Application: Adapting Data to Locally Connected 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8" y="1344638"/>
            <a:ext cx="5062012" cy="12534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Theory </a:t>
            </a:r>
            <a:r>
              <a:rPr lang="en-US" sz="2200" b="1" dirty="0">
                <a:latin typeface="Lato" panose="020F0502020204030203" pitchFamily="34" charset="77"/>
              </a:rPr>
              <a:t>s</a:t>
            </a:r>
            <a:r>
              <a:rPr lang="en-IL" sz="2200" b="1" dirty="0">
                <a:latin typeface="Lato" panose="020F0502020204030203" pitchFamily="34" charset="77"/>
              </a:rPr>
              <a:t>uggests</a:t>
            </a:r>
            <a:r>
              <a:rPr lang="en-US" sz="2200" b="1" dirty="0">
                <a:latin typeface="Lato" panose="020F0502020204030203" pitchFamily="34" charset="77"/>
              </a:rPr>
              <a:t>:</a:t>
            </a:r>
            <a:endParaRPr lang="en-IL" sz="2200" b="1" dirty="0">
              <a:latin typeface="Lato" panose="020F0502020204030203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IL" sz="2200" dirty="0">
                <a:latin typeface="Lato" panose="020F0502020204030203" pitchFamily="34" charset="77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55ADA9-98CC-144B-1627-7C5CAC57E7E2}"/>
              </a:ext>
            </a:extLst>
          </p:cNvPr>
          <p:cNvCxnSpPr>
            <a:cxnSpLocks/>
          </p:cNvCxnSpPr>
          <p:nvPr/>
        </p:nvCxnSpPr>
        <p:spPr>
          <a:xfrm>
            <a:off x="5827238" y="2146506"/>
            <a:ext cx="83419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BE22-2A88-E24D-3B80-E77F254A24E7}"/>
              </a:ext>
            </a:extLst>
          </p:cNvPr>
          <p:cNvSpPr txBox="1">
            <a:spLocks/>
          </p:cNvSpPr>
          <p:nvPr/>
        </p:nvSpPr>
        <p:spPr>
          <a:xfrm>
            <a:off x="470687" y="2996724"/>
            <a:ext cx="10945995" cy="164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b="1" dirty="0"/>
              <a:t>Question: </a:t>
            </a:r>
            <a:endParaRPr lang="en-US" sz="2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C</a:t>
            </a:r>
            <a:r>
              <a:rPr lang="en-IL" sz="2200" dirty="0"/>
              <a:t>an we enhance suitability of data to locally connected NNs by arranging features </a:t>
            </a:r>
            <a:r>
              <a:rPr lang="en-US" sz="2200" dirty="0" err="1"/>
              <a:t>s.t.</a:t>
            </a:r>
            <a:r>
              <a:rPr lang="en-IL" sz="2200" dirty="0"/>
              <a:t> low entanglement </a:t>
            </a:r>
            <a:r>
              <a:rPr lang="en-IL" sz="2200" dirty="0">
                <a:latin typeface="Lato" panose="020F0502020204030203" pitchFamily="34" charset="77"/>
              </a:rPr>
              <a:t>under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canonical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partitions </a:t>
            </a:r>
            <a:r>
              <a:rPr lang="en-IL" sz="2200" dirty="0"/>
              <a:t>is attained?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D23F3-7ECC-AD6E-272E-AA5760447B2B}"/>
              </a:ext>
            </a:extLst>
          </p:cNvPr>
          <p:cNvSpPr txBox="1"/>
          <p:nvPr/>
        </p:nvSpPr>
        <p:spPr>
          <a:xfrm>
            <a:off x="6899491" y="1755279"/>
            <a:ext cx="416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Lato" panose="020F0502020204030203" pitchFamily="34" charset="77"/>
              </a:rPr>
              <a:t>Admits 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low entanglement </a:t>
            </a:r>
            <a:r>
              <a:rPr lang="en-IL" sz="2200" dirty="0">
                <a:latin typeface="Lato" panose="020F0502020204030203" pitchFamily="34" charset="77"/>
              </a:rPr>
              <a:t>under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canonical</a:t>
            </a:r>
            <a:r>
              <a:rPr lang="en-US" sz="2200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partitions of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BE747-A7CF-41CF-2B81-1D57E578F59E}"/>
              </a:ext>
            </a:extLst>
          </p:cNvPr>
          <p:cNvSpPr txBox="1"/>
          <p:nvPr/>
        </p:nvSpPr>
        <p:spPr>
          <a:xfrm>
            <a:off x="673241" y="1931063"/>
            <a:ext cx="5062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200" b="1" dirty="0">
                <a:solidFill>
                  <a:srgbClr val="8945AA"/>
                </a:solidFill>
              </a:rPr>
              <a:t>D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ata suitable</a:t>
            </a:r>
            <a:r>
              <a:rPr lang="en-IL" sz="2200" b="1" dirty="0">
                <a:latin typeface="Lato" panose="020F0502020204030203" pitchFamily="34" charset="77"/>
              </a:rPr>
              <a:t> </a:t>
            </a:r>
            <a:r>
              <a:rPr lang="en-IL" sz="2200" dirty="0">
                <a:latin typeface="Lato" panose="020F0502020204030203" pitchFamily="34" charset="77"/>
              </a:rPr>
              <a:t>for locally connected</a:t>
            </a:r>
            <a:r>
              <a:rPr lang="en-US" sz="2200" dirty="0">
                <a:latin typeface="Lato" panose="020F0502020204030203" pitchFamily="34" charset="77"/>
              </a:rPr>
              <a:t> NN</a:t>
            </a:r>
            <a:endParaRPr lang="en-IL" sz="2200" dirty="0">
              <a:latin typeface="Lato" panose="020F0502020204030203" pitchFamily="34" charset="77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326B939-ABBA-999E-FFF8-69AE84EC7B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475497" y="4535931"/>
            <a:ext cx="777810" cy="777810"/>
          </a:xfrm>
          <a:prstGeom prst="rect">
            <a:avLst/>
          </a:prstGeom>
        </p:spPr>
      </p:pic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4D53C74-2241-463F-33B0-0BB118F7A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583" y="4774909"/>
            <a:ext cx="1611417" cy="1083539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73021-FB4C-41AD-49DF-9E57A3291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99" y="4759456"/>
            <a:ext cx="3746570" cy="121137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B207A-5AE7-0AB5-E33E-76519669716F}"/>
              </a:ext>
            </a:extLst>
          </p:cNvPr>
          <p:cNvCxnSpPr>
            <a:cxnSpLocks/>
          </p:cNvCxnSpPr>
          <p:nvPr/>
        </p:nvCxnSpPr>
        <p:spPr>
          <a:xfrm>
            <a:off x="4569281" y="5316679"/>
            <a:ext cx="1067007" cy="0"/>
          </a:xfrm>
          <a:prstGeom prst="straightConnector1">
            <a:avLst/>
          </a:prstGeom>
          <a:ln w="63500">
            <a:solidFill>
              <a:schemeClr val="tx1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text, wheel, window, Ferris wheel&#10;&#10;Description automatically generated">
            <a:extLst>
              <a:ext uri="{FF2B5EF4-FFF2-40B4-BE49-F238E27FC236}">
                <a16:creationId xmlns:a16="http://schemas.microsoft.com/office/drawing/2014/main" id="{1CF84D62-1B9D-2891-79CE-09CF63884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435" y="5490099"/>
            <a:ext cx="527886" cy="52788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DA0AD2-A622-E6DF-0A91-36007BAF6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25</a:t>
            </a:fld>
            <a:r>
              <a:rPr lang="en-IL">
                <a:latin typeface="Lato"/>
                <a:ea typeface="Lato"/>
                <a:cs typeface="Lato"/>
              </a:rPr>
              <a:t> / 31</a:t>
            </a:r>
            <a:endParaRPr lang="en-US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74138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6" y="220277"/>
            <a:ext cx="1205015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Practical Application: Adapting Data to Locally Connected 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8" y="1189654"/>
            <a:ext cx="10341856" cy="6296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200" b="1" dirty="0">
                <a:latin typeface="Lato" panose="020F0502020204030203" pitchFamily="34" charset="77"/>
              </a:rPr>
              <a:t>Algorithm</a:t>
            </a:r>
            <a:r>
              <a:rPr lang="en-IL" sz="2200" b="1" dirty="0">
                <a:latin typeface="Lato" panose="020F0502020204030203" pitchFamily="34" charset="77"/>
              </a:rPr>
              <a:t>:</a:t>
            </a:r>
            <a:r>
              <a:rPr lang="en-IL" sz="2200" dirty="0">
                <a:latin typeface="Lato" panose="020F0502020204030203" pitchFamily="34" charset="77"/>
              </a:rPr>
              <a:t> greedy </a:t>
            </a:r>
            <a:r>
              <a:rPr lang="en-IL" sz="2200" dirty="0"/>
              <a:t>coarse-to-fine search </a:t>
            </a:r>
            <a:r>
              <a:rPr lang="en-US" sz="2200" dirty="0"/>
              <a:t>for feature arrangement</a:t>
            </a:r>
            <a:endParaRPr lang="en-IL" sz="2200" b="1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D1F53E-09FB-FB88-0290-2CDEEBE2DE65}"/>
              </a:ext>
            </a:extLst>
          </p:cNvPr>
          <p:cNvGrpSpPr/>
          <p:nvPr/>
        </p:nvGrpSpPr>
        <p:grpSpPr>
          <a:xfrm>
            <a:off x="5274371" y="1789780"/>
            <a:ext cx="1408088" cy="421468"/>
            <a:chOff x="5013729" y="2202922"/>
            <a:chExt cx="1152000" cy="34481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141FE26-D77D-8C84-71AA-389200D544FA}"/>
                </a:ext>
              </a:extLst>
            </p:cNvPr>
            <p:cNvSpPr/>
            <p:nvPr/>
          </p:nvSpPr>
          <p:spPr>
            <a:xfrm>
              <a:off x="5013729" y="2238271"/>
              <a:ext cx="1152000" cy="251999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A8D4B4-C45E-F9CB-3072-CC569F3C765F}"/>
                </a:ext>
              </a:extLst>
            </p:cNvPr>
            <p:cNvGrpSpPr/>
            <p:nvPr/>
          </p:nvGrpSpPr>
          <p:grpSpPr>
            <a:xfrm>
              <a:off x="5088538" y="2202922"/>
              <a:ext cx="1007462" cy="344816"/>
              <a:chOff x="1055338" y="474600"/>
              <a:chExt cx="1007462" cy="34481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5BE18F2-573F-A84E-8BD0-F451E7B4CFAB}"/>
                  </a:ext>
                </a:extLst>
              </p:cNvPr>
              <p:cNvGrpSpPr/>
              <p:nvPr/>
            </p:nvGrpSpPr>
            <p:grpSpPr>
              <a:xfrm>
                <a:off x="1055338" y="474600"/>
                <a:ext cx="863650" cy="323165"/>
                <a:chOff x="3758400" y="801575"/>
                <a:chExt cx="863650" cy="27468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AB5135D-1191-3650-B2C9-1BB45F00C7FB}"/>
                    </a:ext>
                  </a:extLst>
                </p:cNvPr>
                <p:cNvCxnSpPr/>
                <p:nvPr/>
              </p:nvCxnSpPr>
              <p:spPr>
                <a:xfrm>
                  <a:off x="3758400" y="816214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AFFFFE0-049D-722B-7CE4-29E91719A68A}"/>
                    </a:ext>
                  </a:extLst>
                </p:cNvPr>
                <p:cNvCxnSpPr/>
                <p:nvPr/>
              </p:nvCxnSpPr>
              <p:spPr>
                <a:xfrm>
                  <a:off x="3902400" y="816214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C148725-291F-3967-2D39-A663E6C90C64}"/>
                    </a:ext>
                  </a:extLst>
                </p:cNvPr>
                <p:cNvCxnSpPr/>
                <p:nvPr/>
              </p:nvCxnSpPr>
              <p:spPr>
                <a:xfrm>
                  <a:off x="4046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1E8E66C-5099-6A3E-A9B1-CF60C7B8F6DC}"/>
                    </a:ext>
                  </a:extLst>
                </p:cNvPr>
                <p:cNvCxnSpPr/>
                <p:nvPr/>
              </p:nvCxnSpPr>
              <p:spPr>
                <a:xfrm>
                  <a:off x="4190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B12468-464E-657D-029F-B5947093F14E}"/>
                    </a:ext>
                  </a:extLst>
                </p:cNvPr>
                <p:cNvCxnSpPr/>
                <p:nvPr/>
              </p:nvCxnSpPr>
              <p:spPr>
                <a:xfrm>
                  <a:off x="4334674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F0D791C-B2DC-87BA-C51A-A45B0B5AC754}"/>
                    </a:ext>
                  </a:extLst>
                </p:cNvPr>
                <p:cNvCxnSpPr/>
                <p:nvPr/>
              </p:nvCxnSpPr>
              <p:spPr>
                <a:xfrm>
                  <a:off x="4478400" y="816212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C6D9128-DBA5-58BD-BDE4-1F57A15BC918}"/>
                    </a:ext>
                  </a:extLst>
                </p:cNvPr>
                <p:cNvCxnSpPr/>
                <p:nvPr/>
              </p:nvCxnSpPr>
              <p:spPr>
                <a:xfrm>
                  <a:off x="4622050" y="801575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9E0D609-9053-DD26-F7D7-39B6FF3C0555}"/>
                  </a:ext>
                </a:extLst>
              </p:cNvPr>
              <p:cNvGrpSpPr/>
              <p:nvPr/>
            </p:nvGrpSpPr>
            <p:grpSpPr>
              <a:xfrm>
                <a:off x="1125380" y="487469"/>
                <a:ext cx="863650" cy="331947"/>
                <a:chOff x="3758400" y="794109"/>
                <a:chExt cx="863650" cy="282147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FD9C1B4-B7F7-9B30-21FA-7AE8FCF8D0DB}"/>
                    </a:ext>
                  </a:extLst>
                </p:cNvPr>
                <p:cNvCxnSpPr/>
                <p:nvPr/>
              </p:nvCxnSpPr>
              <p:spPr>
                <a:xfrm>
                  <a:off x="3758400" y="794112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FC0A6C-C907-F16F-961A-955FDE26CF2B}"/>
                    </a:ext>
                  </a:extLst>
                </p:cNvPr>
                <p:cNvCxnSpPr/>
                <p:nvPr/>
              </p:nvCxnSpPr>
              <p:spPr>
                <a:xfrm>
                  <a:off x="3902400" y="797796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660732-6FBD-DB63-2566-C8141D3335BA}"/>
                    </a:ext>
                  </a:extLst>
                </p:cNvPr>
                <p:cNvCxnSpPr/>
                <p:nvPr/>
              </p:nvCxnSpPr>
              <p:spPr>
                <a:xfrm>
                  <a:off x="4046400" y="794109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6A4161E-13C0-338C-3A0C-E76DED0117B3}"/>
                    </a:ext>
                  </a:extLst>
                </p:cNvPr>
                <p:cNvCxnSpPr/>
                <p:nvPr/>
              </p:nvCxnSpPr>
              <p:spPr>
                <a:xfrm>
                  <a:off x="4190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0EC39EF-B134-7B0C-DE3F-9C45E268309C}"/>
                    </a:ext>
                  </a:extLst>
                </p:cNvPr>
                <p:cNvCxnSpPr/>
                <p:nvPr/>
              </p:nvCxnSpPr>
              <p:spPr>
                <a:xfrm>
                  <a:off x="4334674" y="809179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2A18E55-A6A4-0C29-1148-4230EE819D6D}"/>
                    </a:ext>
                  </a:extLst>
                </p:cNvPr>
                <p:cNvCxnSpPr/>
                <p:nvPr/>
              </p:nvCxnSpPr>
              <p:spPr>
                <a:xfrm>
                  <a:off x="4478400" y="801477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BDCFD6D-B21B-D6AF-02EA-16C32752B523}"/>
                    </a:ext>
                  </a:extLst>
                </p:cNvPr>
                <p:cNvCxnSpPr/>
                <p:nvPr/>
              </p:nvCxnSpPr>
              <p:spPr>
                <a:xfrm>
                  <a:off x="4622050" y="801575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3EEDB4-8F8E-EDAA-94A6-3F645578E0BD}"/>
                  </a:ext>
                </a:extLst>
              </p:cNvPr>
              <p:cNvCxnSpPr/>
              <p:nvPr/>
            </p:nvCxnSpPr>
            <p:spPr>
              <a:xfrm>
                <a:off x="2062800" y="505200"/>
                <a:ext cx="0" cy="305942"/>
              </a:xfrm>
              <a:prstGeom prst="line">
                <a:avLst/>
              </a:prstGeom>
              <a:ln w="6350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62B2FC-53C3-55C4-DA7A-3A2D61E71A19}"/>
              </a:ext>
            </a:extLst>
          </p:cNvPr>
          <p:cNvGrpSpPr/>
          <p:nvPr/>
        </p:nvGrpSpPr>
        <p:grpSpPr>
          <a:xfrm>
            <a:off x="5270689" y="1789780"/>
            <a:ext cx="1413807" cy="421468"/>
            <a:chOff x="5270689" y="1789780"/>
            <a:chExt cx="1413807" cy="421468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AC96FBB-CA96-9B72-6FBF-41D12C3462F5}"/>
                </a:ext>
              </a:extLst>
            </p:cNvPr>
            <p:cNvSpPr/>
            <p:nvPr/>
          </p:nvSpPr>
          <p:spPr>
            <a:xfrm>
              <a:off x="5274371" y="1832987"/>
              <a:ext cx="1408088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B1854E9-5533-26F6-EA11-215C24EB1385}"/>
                </a:ext>
              </a:extLst>
            </p:cNvPr>
            <p:cNvSpPr/>
            <p:nvPr/>
          </p:nvSpPr>
          <p:spPr>
            <a:xfrm>
              <a:off x="5538761" y="1832987"/>
              <a:ext cx="259555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77A376B0-CBAE-8A8F-3FF6-7725AA14B698}"/>
                </a:ext>
              </a:extLst>
            </p:cNvPr>
            <p:cNvSpPr/>
            <p:nvPr/>
          </p:nvSpPr>
          <p:spPr>
            <a:xfrm>
              <a:off x="5270689" y="1832987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BE9AF248-25D2-384A-B963-519B4F083593}"/>
                </a:ext>
              </a:extLst>
            </p:cNvPr>
            <p:cNvSpPr/>
            <p:nvPr/>
          </p:nvSpPr>
          <p:spPr>
            <a:xfrm>
              <a:off x="5899451" y="1832987"/>
              <a:ext cx="75839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3D92C67A-7DC1-80F7-3DC5-FEA0A4F321C2}"/>
                </a:ext>
              </a:extLst>
            </p:cNvPr>
            <p:cNvSpPr/>
            <p:nvPr/>
          </p:nvSpPr>
          <p:spPr>
            <a:xfrm>
              <a:off x="6243792" y="1834299"/>
              <a:ext cx="86034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363C4AA5-9066-3669-E639-4842B80396CE}"/>
                </a:ext>
              </a:extLst>
            </p:cNvPr>
            <p:cNvSpPr/>
            <p:nvPr/>
          </p:nvSpPr>
          <p:spPr>
            <a:xfrm>
              <a:off x="6509239" y="1834299"/>
              <a:ext cx="175257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436FDF-3B59-07D9-E6B1-BEBA2300187E}"/>
                </a:ext>
              </a:extLst>
            </p:cNvPr>
            <p:cNvGrpSpPr/>
            <p:nvPr/>
          </p:nvGrpSpPr>
          <p:grpSpPr>
            <a:xfrm>
              <a:off x="5365810" y="1789780"/>
              <a:ext cx="1231419" cy="421468"/>
              <a:chOff x="5365810" y="1789780"/>
              <a:chExt cx="1231419" cy="42146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B051F4A-1D13-DC03-8300-2563DBA3E0DA}"/>
                  </a:ext>
                </a:extLst>
              </p:cNvPr>
              <p:cNvGrpSpPr/>
              <p:nvPr/>
            </p:nvGrpSpPr>
            <p:grpSpPr>
              <a:xfrm>
                <a:off x="5365810" y="1789780"/>
                <a:ext cx="1055638" cy="395004"/>
                <a:chOff x="3758400" y="801575"/>
                <a:chExt cx="863650" cy="27468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717562C-672F-32EF-A81A-58CD40212FAF}"/>
                    </a:ext>
                  </a:extLst>
                </p:cNvPr>
                <p:cNvCxnSpPr/>
                <p:nvPr/>
              </p:nvCxnSpPr>
              <p:spPr>
                <a:xfrm>
                  <a:off x="3758400" y="816214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7233281-857E-A3FD-CC7B-BC4F075ED2E5}"/>
                    </a:ext>
                  </a:extLst>
                </p:cNvPr>
                <p:cNvCxnSpPr/>
                <p:nvPr/>
              </p:nvCxnSpPr>
              <p:spPr>
                <a:xfrm>
                  <a:off x="3902400" y="816214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7AA0BA1-7E2C-2E78-1AAB-89CBB3E6CD96}"/>
                    </a:ext>
                  </a:extLst>
                </p:cNvPr>
                <p:cNvCxnSpPr/>
                <p:nvPr/>
              </p:nvCxnSpPr>
              <p:spPr>
                <a:xfrm>
                  <a:off x="4046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DF2302-750F-6F4F-9C31-2EEC57A92AEB}"/>
                    </a:ext>
                  </a:extLst>
                </p:cNvPr>
                <p:cNvCxnSpPr/>
                <p:nvPr/>
              </p:nvCxnSpPr>
              <p:spPr>
                <a:xfrm>
                  <a:off x="4190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6F7D6AF-9AD7-0FB1-4AD8-B1A15CE1C594}"/>
                    </a:ext>
                  </a:extLst>
                </p:cNvPr>
                <p:cNvCxnSpPr/>
                <p:nvPr/>
              </p:nvCxnSpPr>
              <p:spPr>
                <a:xfrm>
                  <a:off x="4334674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7754E0B-3E59-747C-00EB-BE7A60BE398E}"/>
                    </a:ext>
                  </a:extLst>
                </p:cNvPr>
                <p:cNvCxnSpPr/>
                <p:nvPr/>
              </p:nvCxnSpPr>
              <p:spPr>
                <a:xfrm>
                  <a:off x="4478400" y="816212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9A2057C-7F11-7E91-5CB8-A3A5A4D8F591}"/>
                    </a:ext>
                  </a:extLst>
                </p:cNvPr>
                <p:cNvCxnSpPr/>
                <p:nvPr/>
              </p:nvCxnSpPr>
              <p:spPr>
                <a:xfrm>
                  <a:off x="4622050" y="801575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DA4C60E-8923-CDB3-9570-AECF6380D1A5}"/>
                  </a:ext>
                </a:extLst>
              </p:cNvPr>
              <p:cNvGrpSpPr/>
              <p:nvPr/>
            </p:nvGrpSpPr>
            <p:grpSpPr>
              <a:xfrm>
                <a:off x="5451422" y="1805510"/>
                <a:ext cx="1055638" cy="405738"/>
                <a:chOff x="3758400" y="794109"/>
                <a:chExt cx="863650" cy="28214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CFD8142-086D-C7FC-FBA3-81B61062BFD3}"/>
                    </a:ext>
                  </a:extLst>
                </p:cNvPr>
                <p:cNvCxnSpPr/>
                <p:nvPr/>
              </p:nvCxnSpPr>
              <p:spPr>
                <a:xfrm>
                  <a:off x="3758400" y="794112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B677B33-8776-8AD1-B3B1-934884853A2C}"/>
                    </a:ext>
                  </a:extLst>
                </p:cNvPr>
                <p:cNvCxnSpPr/>
                <p:nvPr/>
              </p:nvCxnSpPr>
              <p:spPr>
                <a:xfrm>
                  <a:off x="3902400" y="797796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C55E446-625A-26A2-B513-32F1C3226A8B}"/>
                    </a:ext>
                  </a:extLst>
                </p:cNvPr>
                <p:cNvCxnSpPr/>
                <p:nvPr/>
              </p:nvCxnSpPr>
              <p:spPr>
                <a:xfrm>
                  <a:off x="4046400" y="794109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D7FD9F8-ED18-152C-D421-CF56BE085140}"/>
                    </a:ext>
                  </a:extLst>
                </p:cNvPr>
                <p:cNvCxnSpPr/>
                <p:nvPr/>
              </p:nvCxnSpPr>
              <p:spPr>
                <a:xfrm>
                  <a:off x="4190400" y="816213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0598985-766B-E95E-2B97-E35B1888955D}"/>
                    </a:ext>
                  </a:extLst>
                </p:cNvPr>
                <p:cNvCxnSpPr/>
                <p:nvPr/>
              </p:nvCxnSpPr>
              <p:spPr>
                <a:xfrm>
                  <a:off x="4334674" y="809179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DEA079A-68C0-B0D5-4F69-F7468D4F1A87}"/>
                    </a:ext>
                  </a:extLst>
                </p:cNvPr>
                <p:cNvCxnSpPr/>
                <p:nvPr/>
              </p:nvCxnSpPr>
              <p:spPr>
                <a:xfrm>
                  <a:off x="4478400" y="801477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9D092BA-9ACE-43DC-5AC0-FC138210FD31}"/>
                    </a:ext>
                  </a:extLst>
                </p:cNvPr>
                <p:cNvCxnSpPr/>
                <p:nvPr/>
              </p:nvCxnSpPr>
              <p:spPr>
                <a:xfrm>
                  <a:off x="4622050" y="801575"/>
                  <a:ext cx="0" cy="260043"/>
                </a:xfrm>
                <a:prstGeom prst="line">
                  <a:avLst/>
                </a:prstGeom>
                <a:ln w="6350">
                  <a:solidFill>
                    <a:schemeClr val="bg1">
                      <a:alpha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921568C-D70D-981B-6796-F05C1FEEE384}"/>
                  </a:ext>
                </a:extLst>
              </p:cNvPr>
              <p:cNvCxnSpPr/>
              <p:nvPr/>
            </p:nvCxnSpPr>
            <p:spPr>
              <a:xfrm>
                <a:off x="6597229" y="1827182"/>
                <a:ext cx="0" cy="373952"/>
              </a:xfrm>
              <a:prstGeom prst="line">
                <a:avLst/>
              </a:prstGeom>
              <a:ln w="6350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8B87ABDD-1310-E868-795E-5BBBAD30AFA1}"/>
              </a:ext>
            </a:extLst>
          </p:cNvPr>
          <p:cNvSpPr/>
          <p:nvPr/>
        </p:nvSpPr>
        <p:spPr>
          <a:xfrm>
            <a:off x="8367343" y="1905452"/>
            <a:ext cx="2944106" cy="868719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1" name="Freeform: Shape 147">
            <a:extLst>
              <a:ext uri="{FF2B5EF4-FFF2-40B4-BE49-F238E27FC236}">
                <a16:creationId xmlns:a16="http://schemas.microsoft.com/office/drawing/2014/main" id="{E99E13C8-1140-1DC6-0786-5A6D0874221C}"/>
              </a:ext>
            </a:extLst>
          </p:cNvPr>
          <p:cNvSpPr/>
          <p:nvPr/>
        </p:nvSpPr>
        <p:spPr>
          <a:xfrm rot="11451904" flipV="1">
            <a:off x="6841929" y="2053348"/>
            <a:ext cx="1453932" cy="85903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31750" cap="rnd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E9411C-D2DF-2229-D4EA-9394508C8719}"/>
              </a:ext>
            </a:extLst>
          </p:cNvPr>
          <p:cNvSpPr txBox="1"/>
          <p:nvPr/>
        </p:nvSpPr>
        <p:spPr>
          <a:xfrm>
            <a:off x="8365306" y="2051125"/>
            <a:ext cx="294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Balanced partition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with minimal entanglement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3F37CE-2B9E-9D94-660E-C9921657DAB9}"/>
              </a:ext>
            </a:extLst>
          </p:cNvPr>
          <p:cNvGrpSpPr/>
          <p:nvPr/>
        </p:nvGrpSpPr>
        <p:grpSpPr>
          <a:xfrm>
            <a:off x="4279031" y="2557496"/>
            <a:ext cx="704655" cy="379276"/>
            <a:chOff x="4279031" y="2557496"/>
            <a:chExt cx="704655" cy="379276"/>
          </a:xfrm>
        </p:grpSpPr>
        <p:sp>
          <p:nvSpPr>
            <p:cNvPr id="54" name="Rounded Rectangle 8">
              <a:extLst>
                <a:ext uri="{FF2B5EF4-FFF2-40B4-BE49-F238E27FC236}">
                  <a16:creationId xmlns:a16="http://schemas.microsoft.com/office/drawing/2014/main" id="{CCD142FC-CF93-956A-0D45-772809E649DA}"/>
                </a:ext>
              </a:extLst>
            </p:cNvPr>
            <p:cNvSpPr/>
            <p:nvPr/>
          </p:nvSpPr>
          <p:spPr>
            <a:xfrm>
              <a:off x="4279031" y="2584973"/>
              <a:ext cx="704655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6ED8B2-1E7F-39D5-D4E7-46C4C6E31CB8}"/>
                </a:ext>
              </a:extLst>
            </p:cNvPr>
            <p:cNvCxnSpPr/>
            <p:nvPr/>
          </p:nvCxnSpPr>
          <p:spPr>
            <a:xfrm>
              <a:off x="4370470" y="256281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4481723-F070-A156-4DA7-F89517B5EBA3}"/>
                </a:ext>
              </a:extLst>
            </p:cNvPr>
            <p:cNvCxnSpPr/>
            <p:nvPr/>
          </p:nvCxnSpPr>
          <p:spPr>
            <a:xfrm>
              <a:off x="4546481" y="256281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BB9747-3348-1BB3-118F-A1B4259D84F3}"/>
                </a:ext>
              </a:extLst>
            </p:cNvPr>
            <p:cNvCxnSpPr/>
            <p:nvPr/>
          </p:nvCxnSpPr>
          <p:spPr>
            <a:xfrm>
              <a:off x="4722492" y="256281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87E5036-705A-7F7F-D68A-D6D88D000941}"/>
                </a:ext>
              </a:extLst>
            </p:cNvPr>
            <p:cNvCxnSpPr/>
            <p:nvPr/>
          </p:nvCxnSpPr>
          <p:spPr>
            <a:xfrm>
              <a:off x="4898503" y="256281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6EA4B9-C6A9-041A-90E3-7D8A1F7CC791}"/>
                </a:ext>
              </a:extLst>
            </p:cNvPr>
            <p:cNvCxnSpPr/>
            <p:nvPr/>
          </p:nvCxnSpPr>
          <p:spPr>
            <a:xfrm>
              <a:off x="4456082" y="2557500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DFB5287-807C-6D6C-626E-8CCC895C95D9}"/>
                </a:ext>
              </a:extLst>
            </p:cNvPr>
            <p:cNvCxnSpPr/>
            <p:nvPr/>
          </p:nvCxnSpPr>
          <p:spPr>
            <a:xfrm>
              <a:off x="4632093" y="2562798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E2B807-7931-8997-FF88-27DBB49E0EB8}"/>
                </a:ext>
              </a:extLst>
            </p:cNvPr>
            <p:cNvCxnSpPr/>
            <p:nvPr/>
          </p:nvCxnSpPr>
          <p:spPr>
            <a:xfrm>
              <a:off x="4808104" y="2557496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0E98F5-27AE-BE9B-36AC-67137FA87667}"/>
              </a:ext>
            </a:extLst>
          </p:cNvPr>
          <p:cNvGrpSpPr/>
          <p:nvPr/>
        </p:nvGrpSpPr>
        <p:grpSpPr>
          <a:xfrm>
            <a:off x="6983948" y="2562316"/>
            <a:ext cx="704655" cy="379276"/>
            <a:chOff x="6983948" y="2562316"/>
            <a:chExt cx="704655" cy="379276"/>
          </a:xfrm>
        </p:grpSpPr>
        <p:sp>
          <p:nvSpPr>
            <p:cNvPr id="63" name="Rounded Rectangle 41">
              <a:extLst>
                <a:ext uri="{FF2B5EF4-FFF2-40B4-BE49-F238E27FC236}">
                  <a16:creationId xmlns:a16="http://schemas.microsoft.com/office/drawing/2014/main" id="{02C3634E-598C-CFDB-8F75-79A4BA488707}"/>
                </a:ext>
              </a:extLst>
            </p:cNvPr>
            <p:cNvSpPr/>
            <p:nvPr/>
          </p:nvSpPr>
          <p:spPr>
            <a:xfrm>
              <a:off x="6983948" y="2589793"/>
              <a:ext cx="704655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8F2E16-6ABF-185A-C031-8F61718BDF89}"/>
                </a:ext>
              </a:extLst>
            </p:cNvPr>
            <p:cNvCxnSpPr/>
            <p:nvPr/>
          </p:nvCxnSpPr>
          <p:spPr>
            <a:xfrm>
              <a:off x="7075387" y="256763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F796EEA-FDBA-859D-F6A6-31A47ECF5E00}"/>
                </a:ext>
              </a:extLst>
            </p:cNvPr>
            <p:cNvCxnSpPr/>
            <p:nvPr/>
          </p:nvCxnSpPr>
          <p:spPr>
            <a:xfrm>
              <a:off x="7251398" y="256763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17E5202-8558-9E8C-C032-3A43FB696B08}"/>
                </a:ext>
              </a:extLst>
            </p:cNvPr>
            <p:cNvCxnSpPr/>
            <p:nvPr/>
          </p:nvCxnSpPr>
          <p:spPr>
            <a:xfrm>
              <a:off x="7427409" y="256763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4B9B4F5-E12B-093C-2B66-DB836A4AC247}"/>
                </a:ext>
              </a:extLst>
            </p:cNvPr>
            <p:cNvCxnSpPr/>
            <p:nvPr/>
          </p:nvCxnSpPr>
          <p:spPr>
            <a:xfrm>
              <a:off x="7603420" y="256763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C295B0-D65B-56A3-5F8A-6F95B9FE58D1}"/>
                </a:ext>
              </a:extLst>
            </p:cNvPr>
            <p:cNvCxnSpPr/>
            <p:nvPr/>
          </p:nvCxnSpPr>
          <p:spPr>
            <a:xfrm>
              <a:off x="7160999" y="2562320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9A3D08-E90A-1182-63CD-CAF1004EE505}"/>
                </a:ext>
              </a:extLst>
            </p:cNvPr>
            <p:cNvCxnSpPr/>
            <p:nvPr/>
          </p:nvCxnSpPr>
          <p:spPr>
            <a:xfrm>
              <a:off x="7337010" y="2567618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3D20014-7F80-2247-5F3D-EE4412C140E4}"/>
                </a:ext>
              </a:extLst>
            </p:cNvPr>
            <p:cNvCxnSpPr/>
            <p:nvPr/>
          </p:nvCxnSpPr>
          <p:spPr>
            <a:xfrm>
              <a:off x="7513021" y="2562316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DB159E0-6DFC-D9EA-4276-D3FDA14DB58B}"/>
              </a:ext>
            </a:extLst>
          </p:cNvPr>
          <p:cNvCxnSpPr>
            <a:cxnSpLocks/>
          </p:cNvCxnSpPr>
          <p:nvPr/>
        </p:nvCxnSpPr>
        <p:spPr>
          <a:xfrm flipH="1">
            <a:off x="5088361" y="2227971"/>
            <a:ext cx="545857" cy="38218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DF7D0D1-AC78-3A40-7EC0-9CB4267FC217}"/>
              </a:ext>
            </a:extLst>
          </p:cNvPr>
          <p:cNvCxnSpPr>
            <a:cxnSpLocks/>
          </p:cNvCxnSpPr>
          <p:nvPr/>
        </p:nvCxnSpPr>
        <p:spPr>
          <a:xfrm>
            <a:off x="6341357" y="2212426"/>
            <a:ext cx="547200" cy="38160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774CFA-B331-0A56-AD6D-F656053C3B6F}"/>
              </a:ext>
            </a:extLst>
          </p:cNvPr>
          <p:cNvGrpSpPr/>
          <p:nvPr/>
        </p:nvGrpSpPr>
        <p:grpSpPr>
          <a:xfrm>
            <a:off x="4275260" y="2557496"/>
            <a:ext cx="708426" cy="379276"/>
            <a:chOff x="4275260" y="2557496"/>
            <a:chExt cx="708426" cy="379276"/>
          </a:xfrm>
        </p:grpSpPr>
        <p:sp>
          <p:nvSpPr>
            <p:cNvPr id="74" name="Rounded Rectangle 8">
              <a:extLst>
                <a:ext uri="{FF2B5EF4-FFF2-40B4-BE49-F238E27FC236}">
                  <a16:creationId xmlns:a16="http://schemas.microsoft.com/office/drawing/2014/main" id="{1D381FC8-CDC8-C078-2241-2247A9982AD1}"/>
                </a:ext>
              </a:extLst>
            </p:cNvPr>
            <p:cNvSpPr/>
            <p:nvPr/>
          </p:nvSpPr>
          <p:spPr>
            <a:xfrm>
              <a:off x="4279031" y="2584973"/>
              <a:ext cx="704655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40">
              <a:extLst>
                <a:ext uri="{FF2B5EF4-FFF2-40B4-BE49-F238E27FC236}">
                  <a16:creationId xmlns:a16="http://schemas.microsoft.com/office/drawing/2014/main" id="{CB9C4661-11AD-552C-8576-316CB506175A}"/>
                </a:ext>
              </a:extLst>
            </p:cNvPr>
            <p:cNvSpPr/>
            <p:nvPr/>
          </p:nvSpPr>
          <p:spPr>
            <a:xfrm>
              <a:off x="4807983" y="2584973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ounded Rectangle 49">
              <a:extLst>
                <a:ext uri="{FF2B5EF4-FFF2-40B4-BE49-F238E27FC236}">
                  <a16:creationId xmlns:a16="http://schemas.microsoft.com/office/drawing/2014/main" id="{8BD42255-0231-70C5-A491-E131430FE6E1}"/>
                </a:ext>
              </a:extLst>
            </p:cNvPr>
            <p:cNvSpPr/>
            <p:nvPr/>
          </p:nvSpPr>
          <p:spPr>
            <a:xfrm>
              <a:off x="4275260" y="2584973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50">
              <a:extLst>
                <a:ext uri="{FF2B5EF4-FFF2-40B4-BE49-F238E27FC236}">
                  <a16:creationId xmlns:a16="http://schemas.microsoft.com/office/drawing/2014/main" id="{A9A8D2E9-0039-DF12-0A13-F76487E2271E}"/>
                </a:ext>
              </a:extLst>
            </p:cNvPr>
            <p:cNvSpPr/>
            <p:nvPr/>
          </p:nvSpPr>
          <p:spPr>
            <a:xfrm>
              <a:off x="4456603" y="2584973"/>
              <a:ext cx="169458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74B35C0-6EE2-7DA6-B4F4-5744B653324F}"/>
                </a:ext>
              </a:extLst>
            </p:cNvPr>
            <p:cNvCxnSpPr/>
            <p:nvPr/>
          </p:nvCxnSpPr>
          <p:spPr>
            <a:xfrm>
              <a:off x="4370470" y="256281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343B663-630E-20AF-87C4-BC25B5C67C34}"/>
                </a:ext>
              </a:extLst>
            </p:cNvPr>
            <p:cNvCxnSpPr/>
            <p:nvPr/>
          </p:nvCxnSpPr>
          <p:spPr>
            <a:xfrm>
              <a:off x="4546481" y="256281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55CBFA-13B0-00AE-EADB-0CE4A16FB341}"/>
                </a:ext>
              </a:extLst>
            </p:cNvPr>
            <p:cNvCxnSpPr/>
            <p:nvPr/>
          </p:nvCxnSpPr>
          <p:spPr>
            <a:xfrm>
              <a:off x="4722492" y="256281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73F3CFE-F3CD-DF80-3A4C-4FC6B18EEBD5}"/>
                </a:ext>
              </a:extLst>
            </p:cNvPr>
            <p:cNvCxnSpPr/>
            <p:nvPr/>
          </p:nvCxnSpPr>
          <p:spPr>
            <a:xfrm>
              <a:off x="4898503" y="256281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050120A-1D74-2E8D-2624-295C2960554D}"/>
                </a:ext>
              </a:extLst>
            </p:cNvPr>
            <p:cNvCxnSpPr/>
            <p:nvPr/>
          </p:nvCxnSpPr>
          <p:spPr>
            <a:xfrm>
              <a:off x="4456082" y="2557500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0208A0D-60F7-E539-10AF-F3E9920C3C10}"/>
                </a:ext>
              </a:extLst>
            </p:cNvPr>
            <p:cNvCxnSpPr/>
            <p:nvPr/>
          </p:nvCxnSpPr>
          <p:spPr>
            <a:xfrm>
              <a:off x="4632093" y="2562798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E85A585-EB5B-BB82-0816-CFFE5D40012B}"/>
                </a:ext>
              </a:extLst>
            </p:cNvPr>
            <p:cNvCxnSpPr/>
            <p:nvPr/>
          </p:nvCxnSpPr>
          <p:spPr>
            <a:xfrm>
              <a:off x="4808104" y="2557496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96B7C70-178C-EB40-2A64-19434D276B98}"/>
              </a:ext>
            </a:extLst>
          </p:cNvPr>
          <p:cNvGrpSpPr/>
          <p:nvPr/>
        </p:nvGrpSpPr>
        <p:grpSpPr>
          <a:xfrm>
            <a:off x="6983948" y="2562316"/>
            <a:ext cx="704655" cy="379276"/>
            <a:chOff x="6983948" y="2562316"/>
            <a:chExt cx="704655" cy="379276"/>
          </a:xfrm>
        </p:grpSpPr>
        <p:sp>
          <p:nvSpPr>
            <p:cNvPr id="86" name="Rounded Rectangle 41">
              <a:extLst>
                <a:ext uri="{FF2B5EF4-FFF2-40B4-BE49-F238E27FC236}">
                  <a16:creationId xmlns:a16="http://schemas.microsoft.com/office/drawing/2014/main" id="{30111918-3C68-C358-A73F-672C3B5B9C6E}"/>
                </a:ext>
              </a:extLst>
            </p:cNvPr>
            <p:cNvSpPr/>
            <p:nvPr/>
          </p:nvSpPr>
          <p:spPr>
            <a:xfrm>
              <a:off x="6983948" y="2589793"/>
              <a:ext cx="704655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ounded Rectangle 54">
              <a:extLst>
                <a:ext uri="{FF2B5EF4-FFF2-40B4-BE49-F238E27FC236}">
                  <a16:creationId xmlns:a16="http://schemas.microsoft.com/office/drawing/2014/main" id="{EBDD435D-AFDE-AD61-A5F4-48A46179FE55}"/>
                </a:ext>
              </a:extLst>
            </p:cNvPr>
            <p:cNvSpPr/>
            <p:nvPr/>
          </p:nvSpPr>
          <p:spPr>
            <a:xfrm>
              <a:off x="7335797" y="2588400"/>
              <a:ext cx="267102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53">
              <a:extLst>
                <a:ext uri="{FF2B5EF4-FFF2-40B4-BE49-F238E27FC236}">
                  <a16:creationId xmlns:a16="http://schemas.microsoft.com/office/drawing/2014/main" id="{62439484-0364-A4B8-19BB-F7C27B69752E}"/>
                </a:ext>
              </a:extLst>
            </p:cNvPr>
            <p:cNvSpPr/>
            <p:nvPr/>
          </p:nvSpPr>
          <p:spPr>
            <a:xfrm>
              <a:off x="7073194" y="2588400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69AB7BF-CB7E-07C3-4498-431528FD795A}"/>
                </a:ext>
              </a:extLst>
            </p:cNvPr>
            <p:cNvCxnSpPr/>
            <p:nvPr/>
          </p:nvCxnSpPr>
          <p:spPr>
            <a:xfrm>
              <a:off x="7075387" y="256763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10A212C-A57C-66F7-B262-144258EDF4C8}"/>
                </a:ext>
              </a:extLst>
            </p:cNvPr>
            <p:cNvCxnSpPr/>
            <p:nvPr/>
          </p:nvCxnSpPr>
          <p:spPr>
            <a:xfrm>
              <a:off x="7251398" y="256763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3603AA2-F623-AA26-D5BA-0873F70AAA78}"/>
                </a:ext>
              </a:extLst>
            </p:cNvPr>
            <p:cNvCxnSpPr/>
            <p:nvPr/>
          </p:nvCxnSpPr>
          <p:spPr>
            <a:xfrm>
              <a:off x="7427409" y="256763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E611C1B-D80D-DFEF-D598-4AB509A2B4AC}"/>
                </a:ext>
              </a:extLst>
            </p:cNvPr>
            <p:cNvCxnSpPr/>
            <p:nvPr/>
          </p:nvCxnSpPr>
          <p:spPr>
            <a:xfrm>
              <a:off x="7603420" y="2567637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0363834-3726-BEF7-8FDB-DF82F78DF105}"/>
                </a:ext>
              </a:extLst>
            </p:cNvPr>
            <p:cNvCxnSpPr/>
            <p:nvPr/>
          </p:nvCxnSpPr>
          <p:spPr>
            <a:xfrm>
              <a:off x="7160999" y="2562320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1F52F21-7EFC-40A7-7470-36C2A120B6E1}"/>
                </a:ext>
              </a:extLst>
            </p:cNvPr>
            <p:cNvCxnSpPr/>
            <p:nvPr/>
          </p:nvCxnSpPr>
          <p:spPr>
            <a:xfrm>
              <a:off x="7337010" y="2567618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6F83726-B689-80EA-F01D-1E0AF62E98F4}"/>
                </a:ext>
              </a:extLst>
            </p:cNvPr>
            <p:cNvCxnSpPr/>
            <p:nvPr/>
          </p:nvCxnSpPr>
          <p:spPr>
            <a:xfrm>
              <a:off x="7513021" y="2562316"/>
              <a:ext cx="0" cy="373952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Freeform: Shape 147">
            <a:extLst>
              <a:ext uri="{FF2B5EF4-FFF2-40B4-BE49-F238E27FC236}">
                <a16:creationId xmlns:a16="http://schemas.microsoft.com/office/drawing/2014/main" id="{B131694A-AE43-CAFD-098D-6A0266C6C8DC}"/>
              </a:ext>
            </a:extLst>
          </p:cNvPr>
          <p:cNvSpPr/>
          <p:nvPr/>
        </p:nvSpPr>
        <p:spPr>
          <a:xfrm rot="9088696">
            <a:off x="7797250" y="2600996"/>
            <a:ext cx="540887" cy="55773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31750" cap="rnd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9AEBAB4-82C3-0C8B-353B-9ACE9324D34A}"/>
              </a:ext>
            </a:extLst>
          </p:cNvPr>
          <p:cNvCxnSpPr>
            <a:cxnSpLocks/>
          </p:cNvCxnSpPr>
          <p:nvPr/>
        </p:nvCxnSpPr>
        <p:spPr>
          <a:xfrm flipH="1">
            <a:off x="3969917" y="2962537"/>
            <a:ext cx="385988" cy="322405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DF1A7A5-0315-C52C-3ED9-F3B9A195CBAC}"/>
              </a:ext>
            </a:extLst>
          </p:cNvPr>
          <p:cNvCxnSpPr>
            <a:cxnSpLocks/>
          </p:cNvCxnSpPr>
          <p:nvPr/>
        </p:nvCxnSpPr>
        <p:spPr>
          <a:xfrm>
            <a:off x="4916418" y="2964410"/>
            <a:ext cx="375877" cy="314549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680236A-E074-5782-574B-C493582F6FB8}"/>
              </a:ext>
            </a:extLst>
          </p:cNvPr>
          <p:cNvGrpSpPr/>
          <p:nvPr/>
        </p:nvGrpSpPr>
        <p:grpSpPr>
          <a:xfrm>
            <a:off x="5974569" y="3330465"/>
            <a:ext cx="59765" cy="329536"/>
            <a:chOff x="5656405" y="2424756"/>
            <a:chExt cx="31346" cy="17284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EEC6878-8640-6F05-8EF7-AE45C065D4C8}"/>
                </a:ext>
              </a:extLst>
            </p:cNvPr>
            <p:cNvSpPr/>
            <p:nvPr/>
          </p:nvSpPr>
          <p:spPr>
            <a:xfrm rot="5400000">
              <a:off x="5657218" y="2567063"/>
              <a:ext cx="30533" cy="305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C87B5D-0FDE-575A-1C2F-9261F8F16F69}"/>
                </a:ext>
              </a:extLst>
            </p:cNvPr>
            <p:cNvSpPr/>
            <p:nvPr/>
          </p:nvSpPr>
          <p:spPr>
            <a:xfrm rot="5400000">
              <a:off x="5656405" y="2496950"/>
              <a:ext cx="30533" cy="305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9D115F7-027B-E686-481D-A70C4ADA8EDE}"/>
                </a:ext>
              </a:extLst>
            </p:cNvPr>
            <p:cNvSpPr/>
            <p:nvPr/>
          </p:nvSpPr>
          <p:spPr>
            <a:xfrm rot="5400000">
              <a:off x="5656405" y="2424756"/>
              <a:ext cx="30533" cy="305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EDDF0FC-BCBF-18D2-F5EA-56B8164E95CC}"/>
              </a:ext>
            </a:extLst>
          </p:cNvPr>
          <p:cNvCxnSpPr>
            <a:cxnSpLocks/>
          </p:cNvCxnSpPr>
          <p:nvPr/>
        </p:nvCxnSpPr>
        <p:spPr>
          <a:xfrm flipH="1">
            <a:off x="6674834" y="2967357"/>
            <a:ext cx="385988" cy="322405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2934F52-EE22-E124-B63E-401A77D14110}"/>
              </a:ext>
            </a:extLst>
          </p:cNvPr>
          <p:cNvCxnSpPr>
            <a:cxnSpLocks/>
          </p:cNvCxnSpPr>
          <p:nvPr/>
        </p:nvCxnSpPr>
        <p:spPr>
          <a:xfrm>
            <a:off x="7621335" y="2969230"/>
            <a:ext cx="375877" cy="314549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CF84AB-A0F4-7EA5-0640-912A49D3EE7A}"/>
              </a:ext>
            </a:extLst>
          </p:cNvPr>
          <p:cNvGrpSpPr/>
          <p:nvPr/>
        </p:nvGrpSpPr>
        <p:grpSpPr>
          <a:xfrm>
            <a:off x="2564772" y="3725052"/>
            <a:ext cx="6903067" cy="902357"/>
            <a:chOff x="2564772" y="3725052"/>
            <a:chExt cx="6903067" cy="902357"/>
          </a:xfrm>
        </p:grpSpPr>
        <p:sp>
          <p:nvSpPr>
            <p:cNvPr id="110" name="Rounded Rectangle 74">
              <a:extLst>
                <a:ext uri="{FF2B5EF4-FFF2-40B4-BE49-F238E27FC236}">
                  <a16:creationId xmlns:a16="http://schemas.microsoft.com/office/drawing/2014/main" id="{F2C4AD51-F07D-7191-C87B-D18D54F24306}"/>
                </a:ext>
              </a:extLst>
            </p:cNvPr>
            <p:cNvSpPr/>
            <p:nvPr/>
          </p:nvSpPr>
          <p:spPr>
            <a:xfrm>
              <a:off x="3650501" y="3775899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ounded Rectangle 76">
              <a:extLst>
                <a:ext uri="{FF2B5EF4-FFF2-40B4-BE49-F238E27FC236}">
                  <a16:creationId xmlns:a16="http://schemas.microsoft.com/office/drawing/2014/main" id="{8488420D-8F86-AE65-DA11-FE0DC1A83E4E}"/>
                </a:ext>
              </a:extLst>
            </p:cNvPr>
            <p:cNvSpPr/>
            <p:nvPr/>
          </p:nvSpPr>
          <p:spPr>
            <a:xfrm>
              <a:off x="3742447" y="3775899"/>
              <a:ext cx="89089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ounded Rectangle 63">
              <a:extLst>
                <a:ext uri="{FF2B5EF4-FFF2-40B4-BE49-F238E27FC236}">
                  <a16:creationId xmlns:a16="http://schemas.microsoft.com/office/drawing/2014/main" id="{4848B2A2-2EF4-D004-911B-1CA62C781025}"/>
                </a:ext>
              </a:extLst>
            </p:cNvPr>
            <p:cNvSpPr/>
            <p:nvPr/>
          </p:nvSpPr>
          <p:spPr>
            <a:xfrm>
              <a:off x="2564772" y="4319391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ounded Rectangle 64">
              <a:extLst>
                <a:ext uri="{FF2B5EF4-FFF2-40B4-BE49-F238E27FC236}">
                  <a16:creationId xmlns:a16="http://schemas.microsoft.com/office/drawing/2014/main" id="{6F3A1821-C728-7CE8-7DCA-16926F7915EE}"/>
                </a:ext>
              </a:extLst>
            </p:cNvPr>
            <p:cNvSpPr/>
            <p:nvPr/>
          </p:nvSpPr>
          <p:spPr>
            <a:xfrm>
              <a:off x="3053868" y="4319391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F32FA44-B725-B489-C082-99FABAFB4046}"/>
                </a:ext>
              </a:extLst>
            </p:cNvPr>
            <p:cNvCxnSpPr/>
            <p:nvPr/>
          </p:nvCxnSpPr>
          <p:spPr>
            <a:xfrm>
              <a:off x="2857953" y="3753745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225ECF88-16A2-8FD2-FB9C-E71BFE2F3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2160" y="4132164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BA82AD2-867A-02DF-89C3-C965FA5A9AC7}"/>
                </a:ext>
              </a:extLst>
            </p:cNvPr>
            <p:cNvCxnSpPr>
              <a:cxnSpLocks/>
            </p:cNvCxnSpPr>
            <p:nvPr/>
          </p:nvCxnSpPr>
          <p:spPr>
            <a:xfrm>
              <a:off x="2886297" y="4125045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69">
              <a:extLst>
                <a:ext uri="{FF2B5EF4-FFF2-40B4-BE49-F238E27FC236}">
                  <a16:creationId xmlns:a16="http://schemas.microsoft.com/office/drawing/2014/main" id="{AFD58253-DA4E-E56C-43C1-391506E201A1}"/>
                </a:ext>
              </a:extLst>
            </p:cNvPr>
            <p:cNvSpPr/>
            <p:nvPr/>
          </p:nvSpPr>
          <p:spPr>
            <a:xfrm>
              <a:off x="3451672" y="4318031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ounded Rectangle 70">
              <a:extLst>
                <a:ext uri="{FF2B5EF4-FFF2-40B4-BE49-F238E27FC236}">
                  <a16:creationId xmlns:a16="http://schemas.microsoft.com/office/drawing/2014/main" id="{504227D7-E1E2-BC4D-70A5-43ECC31CFFC0}"/>
                </a:ext>
              </a:extLst>
            </p:cNvPr>
            <p:cNvSpPr/>
            <p:nvPr/>
          </p:nvSpPr>
          <p:spPr>
            <a:xfrm>
              <a:off x="3940768" y="4318031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1DBD6E1-479B-8575-1509-7A4C9F36C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9060" y="4130804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4BD94FB-FEE0-7AAD-BDA2-E0AAC203E8AD}"/>
                </a:ext>
              </a:extLst>
            </p:cNvPr>
            <p:cNvCxnSpPr>
              <a:cxnSpLocks/>
            </p:cNvCxnSpPr>
            <p:nvPr/>
          </p:nvCxnSpPr>
          <p:spPr>
            <a:xfrm>
              <a:off x="3773197" y="4123685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CC0F8D6-1378-80B8-E586-3609CCAE9B82}"/>
                </a:ext>
              </a:extLst>
            </p:cNvPr>
            <p:cNvCxnSpPr/>
            <p:nvPr/>
          </p:nvCxnSpPr>
          <p:spPr>
            <a:xfrm>
              <a:off x="3741939" y="3753745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77">
              <a:extLst>
                <a:ext uri="{FF2B5EF4-FFF2-40B4-BE49-F238E27FC236}">
                  <a16:creationId xmlns:a16="http://schemas.microsoft.com/office/drawing/2014/main" id="{BFD4A1A2-C0B8-B1CB-CAAA-106ADD286506}"/>
                </a:ext>
              </a:extLst>
            </p:cNvPr>
            <p:cNvSpPr/>
            <p:nvPr/>
          </p:nvSpPr>
          <p:spPr>
            <a:xfrm>
              <a:off x="4351307" y="4315299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ounded Rectangle 78">
              <a:extLst>
                <a:ext uri="{FF2B5EF4-FFF2-40B4-BE49-F238E27FC236}">
                  <a16:creationId xmlns:a16="http://schemas.microsoft.com/office/drawing/2014/main" id="{6C8313EF-8C2D-7937-1936-931078138796}"/>
                </a:ext>
              </a:extLst>
            </p:cNvPr>
            <p:cNvSpPr/>
            <p:nvPr/>
          </p:nvSpPr>
          <p:spPr>
            <a:xfrm>
              <a:off x="4840403" y="4315299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ounded Rectangle 79">
              <a:extLst>
                <a:ext uri="{FF2B5EF4-FFF2-40B4-BE49-F238E27FC236}">
                  <a16:creationId xmlns:a16="http://schemas.microsoft.com/office/drawing/2014/main" id="{0CA9E82F-2030-F35C-4B8B-5DC5986C7AA6}"/>
                </a:ext>
              </a:extLst>
            </p:cNvPr>
            <p:cNvSpPr/>
            <p:nvPr/>
          </p:nvSpPr>
          <p:spPr>
            <a:xfrm>
              <a:off x="4553050" y="3771807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23B547-85E6-3EC3-28E4-F13889A43E5F}"/>
                </a:ext>
              </a:extLst>
            </p:cNvPr>
            <p:cNvCxnSpPr/>
            <p:nvPr/>
          </p:nvCxnSpPr>
          <p:spPr>
            <a:xfrm>
              <a:off x="4644488" y="3749653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BAF3828-E5BC-177B-5EE4-944644F6A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8695" y="4128072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0AAAF5D-B27D-5D85-1EBA-E057878AA358}"/>
                </a:ext>
              </a:extLst>
            </p:cNvPr>
            <p:cNvCxnSpPr>
              <a:cxnSpLocks/>
            </p:cNvCxnSpPr>
            <p:nvPr/>
          </p:nvCxnSpPr>
          <p:spPr>
            <a:xfrm>
              <a:off x="4672832" y="4120953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83">
              <a:extLst>
                <a:ext uri="{FF2B5EF4-FFF2-40B4-BE49-F238E27FC236}">
                  <a16:creationId xmlns:a16="http://schemas.microsoft.com/office/drawing/2014/main" id="{44303B0E-A81D-86AC-13B1-6E22E776BA83}"/>
                </a:ext>
              </a:extLst>
            </p:cNvPr>
            <p:cNvSpPr/>
            <p:nvPr/>
          </p:nvSpPr>
          <p:spPr>
            <a:xfrm>
              <a:off x="5238207" y="4313939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ounded Rectangle 84">
              <a:extLst>
                <a:ext uri="{FF2B5EF4-FFF2-40B4-BE49-F238E27FC236}">
                  <a16:creationId xmlns:a16="http://schemas.microsoft.com/office/drawing/2014/main" id="{A731B69B-21FA-989B-AC66-AB716A0DC20B}"/>
                </a:ext>
              </a:extLst>
            </p:cNvPr>
            <p:cNvSpPr/>
            <p:nvPr/>
          </p:nvSpPr>
          <p:spPr>
            <a:xfrm>
              <a:off x="5727303" y="4313939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5FE9006-89F7-FEC6-C3E2-E1F30A1C2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5595" y="4126712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623BEE9-F4AC-B690-B27E-2123374F9B8D}"/>
                </a:ext>
              </a:extLst>
            </p:cNvPr>
            <p:cNvCxnSpPr>
              <a:cxnSpLocks/>
            </p:cNvCxnSpPr>
            <p:nvPr/>
          </p:nvCxnSpPr>
          <p:spPr>
            <a:xfrm>
              <a:off x="5559732" y="4119593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87">
              <a:extLst>
                <a:ext uri="{FF2B5EF4-FFF2-40B4-BE49-F238E27FC236}">
                  <a16:creationId xmlns:a16="http://schemas.microsoft.com/office/drawing/2014/main" id="{DDFCCF16-CB4C-9881-9F74-1D5B60E91B01}"/>
                </a:ext>
              </a:extLst>
            </p:cNvPr>
            <p:cNvSpPr/>
            <p:nvPr/>
          </p:nvSpPr>
          <p:spPr>
            <a:xfrm>
              <a:off x="4646590" y="3771807"/>
              <a:ext cx="86891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862713-6B9F-4C1F-3E5A-09771DB327A8}"/>
                </a:ext>
              </a:extLst>
            </p:cNvPr>
            <p:cNvCxnSpPr/>
            <p:nvPr/>
          </p:nvCxnSpPr>
          <p:spPr>
            <a:xfrm>
              <a:off x="5528474" y="3749653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91">
              <a:extLst>
                <a:ext uri="{FF2B5EF4-FFF2-40B4-BE49-F238E27FC236}">
                  <a16:creationId xmlns:a16="http://schemas.microsoft.com/office/drawing/2014/main" id="{7B8E3053-CF5E-DF5F-3C27-348DD0C7A76D}"/>
                </a:ext>
              </a:extLst>
            </p:cNvPr>
            <p:cNvSpPr/>
            <p:nvPr/>
          </p:nvSpPr>
          <p:spPr>
            <a:xfrm>
              <a:off x="6218278" y="4301830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ounded Rectangle 92">
              <a:extLst>
                <a:ext uri="{FF2B5EF4-FFF2-40B4-BE49-F238E27FC236}">
                  <a16:creationId xmlns:a16="http://schemas.microsoft.com/office/drawing/2014/main" id="{92567B5F-6B33-ED02-4C67-AEF5477131B3}"/>
                </a:ext>
              </a:extLst>
            </p:cNvPr>
            <p:cNvSpPr/>
            <p:nvPr/>
          </p:nvSpPr>
          <p:spPr>
            <a:xfrm>
              <a:off x="6707374" y="4301830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BCEC5A9-DE0B-5C3F-0333-094F5998AC53}"/>
                </a:ext>
              </a:extLst>
            </p:cNvPr>
            <p:cNvCxnSpPr/>
            <p:nvPr/>
          </p:nvCxnSpPr>
          <p:spPr>
            <a:xfrm>
              <a:off x="6511459" y="3736184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C911076-C63D-BA13-2299-B70F7DD3A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5666" y="4114603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73E84E-25E5-B30D-B766-9D454A37A189}"/>
                </a:ext>
              </a:extLst>
            </p:cNvPr>
            <p:cNvCxnSpPr>
              <a:cxnSpLocks/>
            </p:cNvCxnSpPr>
            <p:nvPr/>
          </p:nvCxnSpPr>
          <p:spPr>
            <a:xfrm>
              <a:off x="6539803" y="4107484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97">
              <a:extLst>
                <a:ext uri="{FF2B5EF4-FFF2-40B4-BE49-F238E27FC236}">
                  <a16:creationId xmlns:a16="http://schemas.microsoft.com/office/drawing/2014/main" id="{6F3E17D6-1B93-716B-1901-F79A632EBB57}"/>
                </a:ext>
              </a:extLst>
            </p:cNvPr>
            <p:cNvSpPr/>
            <p:nvPr/>
          </p:nvSpPr>
          <p:spPr>
            <a:xfrm>
              <a:off x="7105178" y="4300470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ounded Rectangle 98">
              <a:extLst>
                <a:ext uri="{FF2B5EF4-FFF2-40B4-BE49-F238E27FC236}">
                  <a16:creationId xmlns:a16="http://schemas.microsoft.com/office/drawing/2014/main" id="{3E15DA07-8CD7-F6DA-1550-B1EA8210B60C}"/>
                </a:ext>
              </a:extLst>
            </p:cNvPr>
            <p:cNvSpPr/>
            <p:nvPr/>
          </p:nvSpPr>
          <p:spPr>
            <a:xfrm>
              <a:off x="7594274" y="4300470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FB78B50-81B9-BFB0-DC1B-3E0E63A54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2566" y="4113243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205FD5E-EB78-7360-0672-9CA66CCD9C02}"/>
                </a:ext>
              </a:extLst>
            </p:cNvPr>
            <p:cNvCxnSpPr>
              <a:cxnSpLocks/>
            </p:cNvCxnSpPr>
            <p:nvPr/>
          </p:nvCxnSpPr>
          <p:spPr>
            <a:xfrm>
              <a:off x="7426703" y="4106124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05">
              <a:extLst>
                <a:ext uri="{FF2B5EF4-FFF2-40B4-BE49-F238E27FC236}">
                  <a16:creationId xmlns:a16="http://schemas.microsoft.com/office/drawing/2014/main" id="{EAC5ECB2-572C-9DB7-72CA-BF036F613266}"/>
                </a:ext>
              </a:extLst>
            </p:cNvPr>
            <p:cNvSpPr/>
            <p:nvPr/>
          </p:nvSpPr>
          <p:spPr>
            <a:xfrm>
              <a:off x="8001843" y="4293114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ounded Rectangle 106">
              <a:extLst>
                <a:ext uri="{FF2B5EF4-FFF2-40B4-BE49-F238E27FC236}">
                  <a16:creationId xmlns:a16="http://schemas.microsoft.com/office/drawing/2014/main" id="{DD308B7A-CA82-2C5A-45D9-E2426EB365B9}"/>
                </a:ext>
              </a:extLst>
            </p:cNvPr>
            <p:cNvSpPr/>
            <p:nvPr/>
          </p:nvSpPr>
          <p:spPr>
            <a:xfrm>
              <a:off x="8490939" y="4293114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FF34F0A8-9725-5947-4D1C-5E922E195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9231" y="4105887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A66CF74-28E7-9123-B053-465A6CC8A66C}"/>
                </a:ext>
              </a:extLst>
            </p:cNvPr>
            <p:cNvCxnSpPr>
              <a:cxnSpLocks/>
            </p:cNvCxnSpPr>
            <p:nvPr/>
          </p:nvCxnSpPr>
          <p:spPr>
            <a:xfrm>
              <a:off x="8323368" y="4098768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11">
              <a:extLst>
                <a:ext uri="{FF2B5EF4-FFF2-40B4-BE49-F238E27FC236}">
                  <a16:creationId xmlns:a16="http://schemas.microsoft.com/office/drawing/2014/main" id="{FBC4D694-87CA-4861-4321-7102D1BE9FAD}"/>
                </a:ext>
              </a:extLst>
            </p:cNvPr>
            <p:cNvSpPr/>
            <p:nvPr/>
          </p:nvSpPr>
          <p:spPr>
            <a:xfrm>
              <a:off x="8888743" y="4291754"/>
              <a:ext cx="9144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ounded Rectangle 112">
              <a:extLst>
                <a:ext uri="{FF2B5EF4-FFF2-40B4-BE49-F238E27FC236}">
                  <a16:creationId xmlns:a16="http://schemas.microsoft.com/office/drawing/2014/main" id="{51372026-694E-7DFA-2F46-C838AF53D617}"/>
                </a:ext>
              </a:extLst>
            </p:cNvPr>
            <p:cNvSpPr/>
            <p:nvPr/>
          </p:nvSpPr>
          <p:spPr>
            <a:xfrm>
              <a:off x="9377839" y="4291754"/>
              <a:ext cx="9000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F7E72CB-06B0-A471-2E64-5732D8D10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6131" y="4104527"/>
              <a:ext cx="139818" cy="15902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157C08A-D325-EF57-332F-88E4B839AB11}"/>
                </a:ext>
              </a:extLst>
            </p:cNvPr>
            <p:cNvCxnSpPr>
              <a:cxnSpLocks/>
            </p:cNvCxnSpPr>
            <p:nvPr/>
          </p:nvCxnSpPr>
          <p:spPr>
            <a:xfrm>
              <a:off x="9210268" y="4097408"/>
              <a:ext cx="135863" cy="17877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28">
              <a:extLst>
                <a:ext uri="{FF2B5EF4-FFF2-40B4-BE49-F238E27FC236}">
                  <a16:creationId xmlns:a16="http://schemas.microsoft.com/office/drawing/2014/main" id="{38CEEF8F-A3CE-5464-94F3-5B5F50C10AEA}"/>
                </a:ext>
              </a:extLst>
            </p:cNvPr>
            <p:cNvSpPr/>
            <p:nvPr/>
          </p:nvSpPr>
          <p:spPr>
            <a:xfrm>
              <a:off x="2768977" y="3771807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ounded Rectangle 129">
              <a:extLst>
                <a:ext uri="{FF2B5EF4-FFF2-40B4-BE49-F238E27FC236}">
                  <a16:creationId xmlns:a16="http://schemas.microsoft.com/office/drawing/2014/main" id="{218C33C1-B2F0-51CD-1BFA-C20A7BA28E5B}"/>
                </a:ext>
              </a:extLst>
            </p:cNvPr>
            <p:cNvSpPr/>
            <p:nvPr/>
          </p:nvSpPr>
          <p:spPr>
            <a:xfrm>
              <a:off x="2860923" y="3771807"/>
              <a:ext cx="89089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9621C33-F772-713F-6DFA-B61D8154D206}"/>
                </a:ext>
              </a:extLst>
            </p:cNvPr>
            <p:cNvCxnSpPr/>
            <p:nvPr/>
          </p:nvCxnSpPr>
          <p:spPr>
            <a:xfrm>
              <a:off x="2860415" y="3749653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ounded Rectangle 134">
              <a:extLst>
                <a:ext uri="{FF2B5EF4-FFF2-40B4-BE49-F238E27FC236}">
                  <a16:creationId xmlns:a16="http://schemas.microsoft.com/office/drawing/2014/main" id="{2DC91E30-925E-167D-AA91-8022DE40D5CD}"/>
                </a:ext>
              </a:extLst>
            </p:cNvPr>
            <p:cNvSpPr/>
            <p:nvPr/>
          </p:nvSpPr>
          <p:spPr>
            <a:xfrm>
              <a:off x="5433050" y="3771807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ounded Rectangle 135">
              <a:extLst>
                <a:ext uri="{FF2B5EF4-FFF2-40B4-BE49-F238E27FC236}">
                  <a16:creationId xmlns:a16="http://schemas.microsoft.com/office/drawing/2014/main" id="{B9B308E6-0333-D77A-09CC-1DA934937371}"/>
                </a:ext>
              </a:extLst>
            </p:cNvPr>
            <p:cNvSpPr/>
            <p:nvPr/>
          </p:nvSpPr>
          <p:spPr>
            <a:xfrm>
              <a:off x="5524996" y="3771807"/>
              <a:ext cx="89089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3B3722E-D4B4-E023-BA4C-F990498EC67A}"/>
                </a:ext>
              </a:extLst>
            </p:cNvPr>
            <p:cNvCxnSpPr/>
            <p:nvPr/>
          </p:nvCxnSpPr>
          <p:spPr>
            <a:xfrm>
              <a:off x="5524488" y="3749653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ounded Rectangle 140">
              <a:extLst>
                <a:ext uri="{FF2B5EF4-FFF2-40B4-BE49-F238E27FC236}">
                  <a16:creationId xmlns:a16="http://schemas.microsoft.com/office/drawing/2014/main" id="{3FAB55A9-4CA5-0682-8657-CA06AA7BBB36}"/>
                </a:ext>
              </a:extLst>
            </p:cNvPr>
            <p:cNvSpPr/>
            <p:nvPr/>
          </p:nvSpPr>
          <p:spPr>
            <a:xfrm>
              <a:off x="6418965" y="3763203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EE74492-4794-4D64-C882-B695395BDF2C}"/>
                </a:ext>
              </a:extLst>
            </p:cNvPr>
            <p:cNvCxnSpPr/>
            <p:nvPr/>
          </p:nvCxnSpPr>
          <p:spPr>
            <a:xfrm>
              <a:off x="6510403" y="3741049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ounded Rectangle 142">
              <a:extLst>
                <a:ext uri="{FF2B5EF4-FFF2-40B4-BE49-F238E27FC236}">
                  <a16:creationId xmlns:a16="http://schemas.microsoft.com/office/drawing/2014/main" id="{F2B96135-21F3-D7B6-A753-792EFE3825E2}"/>
                </a:ext>
              </a:extLst>
            </p:cNvPr>
            <p:cNvSpPr/>
            <p:nvPr/>
          </p:nvSpPr>
          <p:spPr>
            <a:xfrm>
              <a:off x="6512505" y="3763203"/>
              <a:ext cx="86891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ounded Rectangle 149">
              <a:extLst>
                <a:ext uri="{FF2B5EF4-FFF2-40B4-BE49-F238E27FC236}">
                  <a16:creationId xmlns:a16="http://schemas.microsoft.com/office/drawing/2014/main" id="{8E122729-FF2E-5C22-6DDE-3F500D347676}"/>
                </a:ext>
              </a:extLst>
            </p:cNvPr>
            <p:cNvSpPr/>
            <p:nvPr/>
          </p:nvSpPr>
          <p:spPr>
            <a:xfrm>
              <a:off x="7302950" y="3756945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29700E5-0A14-6A8D-6450-A700A0413DB9}"/>
                </a:ext>
              </a:extLst>
            </p:cNvPr>
            <p:cNvCxnSpPr/>
            <p:nvPr/>
          </p:nvCxnSpPr>
          <p:spPr>
            <a:xfrm>
              <a:off x="7394388" y="3734791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51">
              <a:extLst>
                <a:ext uri="{FF2B5EF4-FFF2-40B4-BE49-F238E27FC236}">
                  <a16:creationId xmlns:a16="http://schemas.microsoft.com/office/drawing/2014/main" id="{FF59C75C-E44E-C512-F8AA-4FB487BB330E}"/>
                </a:ext>
              </a:extLst>
            </p:cNvPr>
            <p:cNvSpPr/>
            <p:nvPr/>
          </p:nvSpPr>
          <p:spPr>
            <a:xfrm>
              <a:off x="7396490" y="3756945"/>
              <a:ext cx="86891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ounded Rectangle 155">
              <a:extLst>
                <a:ext uri="{FF2B5EF4-FFF2-40B4-BE49-F238E27FC236}">
                  <a16:creationId xmlns:a16="http://schemas.microsoft.com/office/drawing/2014/main" id="{435C28CE-E85A-2C78-D0D6-D891DCDD728A}"/>
                </a:ext>
              </a:extLst>
            </p:cNvPr>
            <p:cNvSpPr/>
            <p:nvPr/>
          </p:nvSpPr>
          <p:spPr>
            <a:xfrm>
              <a:off x="8207326" y="3747206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96C9DC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DECD6B9-A6C3-72AC-ADDA-BA1375AE6DD9}"/>
                </a:ext>
              </a:extLst>
            </p:cNvPr>
            <p:cNvCxnSpPr/>
            <p:nvPr/>
          </p:nvCxnSpPr>
          <p:spPr>
            <a:xfrm>
              <a:off x="8298764" y="3725052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57">
              <a:extLst>
                <a:ext uri="{FF2B5EF4-FFF2-40B4-BE49-F238E27FC236}">
                  <a16:creationId xmlns:a16="http://schemas.microsoft.com/office/drawing/2014/main" id="{A8195D69-C3D2-D780-47B7-2B4BF15891C5}"/>
                </a:ext>
              </a:extLst>
            </p:cNvPr>
            <p:cNvSpPr/>
            <p:nvPr/>
          </p:nvSpPr>
          <p:spPr>
            <a:xfrm>
              <a:off x="8300866" y="3747206"/>
              <a:ext cx="86891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B680E9B-29F7-CC04-A850-B831553DC676}"/>
                </a:ext>
              </a:extLst>
            </p:cNvPr>
            <p:cNvCxnSpPr/>
            <p:nvPr/>
          </p:nvCxnSpPr>
          <p:spPr>
            <a:xfrm>
              <a:off x="9180923" y="3725052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3">
              <a:extLst>
                <a:ext uri="{FF2B5EF4-FFF2-40B4-BE49-F238E27FC236}">
                  <a16:creationId xmlns:a16="http://schemas.microsoft.com/office/drawing/2014/main" id="{118D0B38-69D5-D532-76C5-AC6A4F24AD0C}"/>
                </a:ext>
              </a:extLst>
            </p:cNvPr>
            <p:cNvSpPr/>
            <p:nvPr/>
          </p:nvSpPr>
          <p:spPr>
            <a:xfrm>
              <a:off x="9085499" y="3747206"/>
              <a:ext cx="177050" cy="308018"/>
            </a:xfrm>
            <a:prstGeom prst="roundRect">
              <a:avLst>
                <a:gd name="adj" fmla="val 0"/>
              </a:avLst>
            </a:prstGeom>
            <a:solidFill>
              <a:srgbClr val="006F70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ounded Rectangle 164">
              <a:extLst>
                <a:ext uri="{FF2B5EF4-FFF2-40B4-BE49-F238E27FC236}">
                  <a16:creationId xmlns:a16="http://schemas.microsoft.com/office/drawing/2014/main" id="{8F1C2359-EF0D-5BE4-B32E-09C6BD1FF78C}"/>
                </a:ext>
              </a:extLst>
            </p:cNvPr>
            <p:cNvSpPr/>
            <p:nvPr/>
          </p:nvSpPr>
          <p:spPr>
            <a:xfrm>
              <a:off x="9177445" y="3747206"/>
              <a:ext cx="89089" cy="308018"/>
            </a:xfrm>
            <a:prstGeom prst="roundRect">
              <a:avLst>
                <a:gd name="adj" fmla="val 0"/>
              </a:avLst>
            </a:prstGeom>
            <a:solidFill>
              <a:srgbClr val="A9DCEF"/>
            </a:solidFill>
            <a:ln w="158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850ECE8-5A6F-8073-4B09-FD6D4C47120B}"/>
                </a:ext>
              </a:extLst>
            </p:cNvPr>
            <p:cNvCxnSpPr/>
            <p:nvPr/>
          </p:nvCxnSpPr>
          <p:spPr>
            <a:xfrm>
              <a:off x="9176937" y="3725052"/>
              <a:ext cx="0" cy="373953"/>
            </a:xfrm>
            <a:prstGeom prst="line">
              <a:avLst/>
            </a:prstGeom>
            <a:ln w="6350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C235566-3F9F-B5BC-FF59-6C47DB47F95A}"/>
              </a:ext>
            </a:extLst>
          </p:cNvPr>
          <p:cNvGrpSpPr/>
          <p:nvPr/>
        </p:nvGrpSpPr>
        <p:grpSpPr>
          <a:xfrm>
            <a:off x="302684" y="4652712"/>
            <a:ext cx="9338225" cy="374650"/>
            <a:chOff x="302684" y="4652712"/>
            <a:chExt cx="9338225" cy="37465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2689D3F-9C75-5078-68F8-1F0B1213450F}"/>
                </a:ext>
              </a:extLst>
            </p:cNvPr>
            <p:cNvSpPr txBox="1"/>
            <p:nvPr/>
          </p:nvSpPr>
          <p:spPr>
            <a:xfrm>
              <a:off x="2463324" y="46843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7E38AE5-D236-A210-7930-A07F91E2ECE0}"/>
                </a:ext>
              </a:extLst>
            </p:cNvPr>
            <p:cNvSpPr txBox="1"/>
            <p:nvPr/>
          </p:nvSpPr>
          <p:spPr>
            <a:xfrm>
              <a:off x="2949148" y="46843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FA544DF-6CE4-0BB2-32BB-A562DDAAAB2B}"/>
                </a:ext>
              </a:extLst>
            </p:cNvPr>
            <p:cNvSpPr txBox="1"/>
            <p:nvPr/>
          </p:nvSpPr>
          <p:spPr>
            <a:xfrm>
              <a:off x="3344728" y="46843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EE90EFE-66B1-2E56-445A-D20141EFE54F}"/>
                </a:ext>
              </a:extLst>
            </p:cNvPr>
            <p:cNvSpPr txBox="1"/>
            <p:nvPr/>
          </p:nvSpPr>
          <p:spPr>
            <a:xfrm>
              <a:off x="3836902" y="46843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47AB528-52E4-0F90-0857-5E2547443B9D}"/>
                </a:ext>
              </a:extLst>
            </p:cNvPr>
            <p:cNvSpPr txBox="1"/>
            <p:nvPr/>
          </p:nvSpPr>
          <p:spPr>
            <a:xfrm>
              <a:off x="4237254" y="46843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FA2A94E-FF02-747C-3B58-B001A8BB83E9}"/>
                </a:ext>
              </a:extLst>
            </p:cNvPr>
            <p:cNvSpPr txBox="1"/>
            <p:nvPr/>
          </p:nvSpPr>
          <p:spPr>
            <a:xfrm>
              <a:off x="4729428" y="46843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4CBA5F0-CE22-3972-6726-F73EB7D06442}"/>
                </a:ext>
              </a:extLst>
            </p:cNvPr>
            <p:cNvSpPr txBox="1"/>
            <p:nvPr/>
          </p:nvSpPr>
          <p:spPr>
            <a:xfrm>
              <a:off x="5136769" y="46843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F3FC4EA-135F-F6A5-1094-6EA33C966AA3}"/>
                </a:ext>
              </a:extLst>
            </p:cNvPr>
            <p:cNvSpPr txBox="1"/>
            <p:nvPr/>
          </p:nvSpPr>
          <p:spPr>
            <a:xfrm>
              <a:off x="5623532" y="46843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C90BF17-7EBA-0846-F933-2E5C7B9CB4F7}"/>
                </a:ext>
              </a:extLst>
            </p:cNvPr>
            <p:cNvSpPr txBox="1"/>
            <p:nvPr/>
          </p:nvSpPr>
          <p:spPr>
            <a:xfrm>
              <a:off x="6113844" y="468361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1E94918-A8B9-DDEB-A85F-63276426D5D9}"/>
                </a:ext>
              </a:extLst>
            </p:cNvPr>
            <p:cNvSpPr txBox="1"/>
            <p:nvPr/>
          </p:nvSpPr>
          <p:spPr>
            <a:xfrm>
              <a:off x="6543460" y="4683612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770B217-E3A1-A723-E431-0B6CDD968B59}"/>
                </a:ext>
              </a:extLst>
            </p:cNvPr>
            <p:cNvSpPr txBox="1"/>
            <p:nvPr/>
          </p:nvSpPr>
          <p:spPr>
            <a:xfrm>
              <a:off x="6940195" y="4683613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F2BF059-F32A-D5B2-7D85-D81907FBDF1F}"/>
                </a:ext>
              </a:extLst>
            </p:cNvPr>
            <p:cNvSpPr txBox="1"/>
            <p:nvPr/>
          </p:nvSpPr>
          <p:spPr>
            <a:xfrm>
              <a:off x="7427172" y="4683612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000A0A0-7913-969B-3AF7-D1DDC94424F1}"/>
                </a:ext>
              </a:extLst>
            </p:cNvPr>
            <p:cNvSpPr txBox="1"/>
            <p:nvPr/>
          </p:nvSpPr>
          <p:spPr>
            <a:xfrm>
              <a:off x="7843327" y="4688808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668A06C-27E9-BCC4-E479-7055507CCB04}"/>
                </a:ext>
              </a:extLst>
            </p:cNvPr>
            <p:cNvSpPr txBox="1"/>
            <p:nvPr/>
          </p:nvSpPr>
          <p:spPr>
            <a:xfrm>
              <a:off x="8330090" y="4683612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A51D521-EDF8-9345-EB27-20B0D538FD7A}"/>
                </a:ext>
              </a:extLst>
            </p:cNvPr>
            <p:cNvSpPr txBox="1"/>
            <p:nvPr/>
          </p:nvSpPr>
          <p:spPr>
            <a:xfrm>
              <a:off x="8726823" y="4683613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C4D1998-EC0F-37CF-0E37-38BB97570B04}"/>
                </a:ext>
              </a:extLst>
            </p:cNvPr>
            <p:cNvSpPr txBox="1"/>
            <p:nvPr/>
          </p:nvSpPr>
          <p:spPr>
            <a:xfrm>
              <a:off x="9218999" y="4683612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E0FC160-0702-7F9D-4CED-4180A00BA740}"/>
                </a:ext>
              </a:extLst>
            </p:cNvPr>
            <p:cNvSpPr txBox="1"/>
            <p:nvPr/>
          </p:nvSpPr>
          <p:spPr>
            <a:xfrm>
              <a:off x="302684" y="4652712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+mn-cs"/>
                </a:rPr>
                <a:t>New feature index:</a:t>
              </a:r>
            </a:p>
          </p:txBody>
        </p:sp>
      </p:grpSp>
      <p:sp>
        <p:nvSpPr>
          <p:cNvPr id="188" name="Content Placeholder 2">
            <a:extLst>
              <a:ext uri="{FF2B5EF4-FFF2-40B4-BE49-F238E27FC236}">
                <a16:creationId xmlns:a16="http://schemas.microsoft.com/office/drawing/2014/main" id="{128D32DC-9A9A-A366-7093-3F4EB0D9E2FD}"/>
              </a:ext>
            </a:extLst>
          </p:cNvPr>
          <p:cNvSpPr txBox="1">
            <a:spLocks/>
          </p:cNvSpPr>
          <p:nvPr/>
        </p:nvSpPr>
        <p:spPr>
          <a:xfrm>
            <a:off x="470685" y="5177342"/>
            <a:ext cx="11663095" cy="6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Problem:</a:t>
            </a: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</a:t>
            </a: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finding balanced partition minimizing entanglement is computationally prohibitive</a:t>
            </a:r>
          </a:p>
        </p:txBody>
      </p:sp>
      <p:sp>
        <p:nvSpPr>
          <p:cNvPr id="189" name="Content Placeholder 2">
            <a:extLst>
              <a:ext uri="{FF2B5EF4-FFF2-40B4-BE49-F238E27FC236}">
                <a16:creationId xmlns:a16="http://schemas.microsoft.com/office/drawing/2014/main" id="{12961A2C-2F2D-ADF2-F5DE-A56107F3C5F1}"/>
              </a:ext>
            </a:extLst>
          </p:cNvPr>
          <p:cNvSpPr txBox="1">
            <a:spLocks/>
          </p:cNvSpPr>
          <p:nvPr/>
        </p:nvSpPr>
        <p:spPr>
          <a:xfrm>
            <a:off x="470686" y="5708762"/>
            <a:ext cx="11015459" cy="46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Workaround:</a:t>
            </a:r>
            <a:r>
              <a:rPr kumimoji="0" lang="en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</a:t>
            </a: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replace entanglement with surrogate based on Pearson correlation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BA0FF15-3478-481D-F0B0-3269A6224A9D}"/>
              </a:ext>
            </a:extLst>
          </p:cNvPr>
          <p:cNvCxnSpPr>
            <a:cxnSpLocks/>
          </p:cNvCxnSpPr>
          <p:nvPr/>
        </p:nvCxnSpPr>
        <p:spPr>
          <a:xfrm>
            <a:off x="594868" y="6467192"/>
            <a:ext cx="602808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ontent Placeholder 2">
            <a:extLst>
              <a:ext uri="{FF2B5EF4-FFF2-40B4-BE49-F238E27FC236}">
                <a16:creationId xmlns:a16="http://schemas.microsoft.com/office/drawing/2014/main" id="{076FBD3B-FCBA-6A3B-E4E2-3853D19EA182}"/>
              </a:ext>
            </a:extLst>
          </p:cNvPr>
          <p:cNvSpPr txBox="1">
            <a:spLocks/>
          </p:cNvSpPr>
          <p:nvPr/>
        </p:nvSpPr>
        <p:spPr>
          <a:xfrm>
            <a:off x="1245235" y="6228790"/>
            <a:ext cx="10747982" cy="46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algorithm reduces to sequence of </a:t>
            </a:r>
            <a:r>
              <a:rPr kumimoji="0" lang="en-IL" sz="2000" i="0" u="none" strike="noStrike" kern="1200" cap="none" spc="0" normalizeH="0" baseline="0" noProof="0" dirty="0">
                <a:ln>
                  <a:noFill/>
                </a:ln>
                <a:solidFill>
                  <a:srgbClr val="8945AA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min balanced cut </a:t>
            </a: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problems (can use well-established tools)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4AC3508A-4282-486F-536A-9B22421CC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26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264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96" grpId="0" animBg="1"/>
      <p:bldP spid="188" grpId="0"/>
      <p:bldP spid="189" grpId="0"/>
      <p:bldP spid="1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FA6FBB8-4838-B075-CA94-6FC77C7D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17" y="62768"/>
            <a:ext cx="10674395" cy="63825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20DEF-E0AB-D7A8-C4F8-3EF4DC92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27</a:t>
            </a:fld>
            <a:r>
              <a:rPr lang="en-IL">
                <a:latin typeface="Lato"/>
                <a:ea typeface="Lato"/>
                <a:cs typeface="Lato"/>
              </a:rPr>
              <a:t> / 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0459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D07AC788-793E-7C9F-25A0-A3C2EAB1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505" y="4246560"/>
            <a:ext cx="3224154" cy="1342800"/>
          </a:xfrm>
          <a:prstGeom prst="rect">
            <a:avLst/>
          </a:prstGeom>
        </p:spPr>
      </p:pic>
      <p:pic>
        <p:nvPicPr>
          <p:cNvPr id="29" name="Picture 28" descr="Table&#10;&#10;Description automatically generated">
            <a:extLst>
              <a:ext uri="{FF2B5EF4-FFF2-40B4-BE49-F238E27FC236}">
                <a16:creationId xmlns:a16="http://schemas.microsoft.com/office/drawing/2014/main" id="{8430E7B1-11D7-9776-28A6-668FE2EB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98" y="4214233"/>
            <a:ext cx="3214920" cy="1381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6" y="220277"/>
            <a:ext cx="11032367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Empirical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8" y="1778596"/>
            <a:ext cx="10515600" cy="9360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Randomly Permuted Audio Datasets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2FB17-4618-266D-AF57-586C4A9D863A}"/>
              </a:ext>
            </a:extLst>
          </p:cNvPr>
          <p:cNvSpPr txBox="1">
            <a:spLocks/>
          </p:cNvSpPr>
          <p:nvPr/>
        </p:nvSpPr>
        <p:spPr>
          <a:xfrm>
            <a:off x="470688" y="3797296"/>
            <a:ext cx="10515600" cy="424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400" b="1" dirty="0"/>
              <a:t>Tabular </a:t>
            </a:r>
            <a:r>
              <a:rPr lang="en-US" sz="2400" b="1" dirty="0"/>
              <a:t>Benchmarks</a:t>
            </a:r>
            <a:endParaRPr lang="en-IL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BBB33-B308-B728-C1D2-873A16130677}"/>
              </a:ext>
            </a:extLst>
          </p:cNvPr>
          <p:cNvSpPr txBox="1"/>
          <p:nvPr/>
        </p:nvSpPr>
        <p:spPr>
          <a:xfrm>
            <a:off x="470688" y="1130105"/>
            <a:ext cx="1015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000" u="sng" dirty="0">
                <a:latin typeface="Lato" panose="020F0502020204030203" pitchFamily="34" charset="77"/>
              </a:rPr>
              <a:t>Baseline</a:t>
            </a:r>
            <a:r>
              <a:rPr lang="en-IL" sz="2000" dirty="0">
                <a:latin typeface="Lato" panose="020F0502020204030203" pitchFamily="34" charset="77"/>
              </a:rPr>
              <a:t>: IGTD</a:t>
            </a:r>
            <a:r>
              <a:rPr lang="en-US" sz="2000" dirty="0">
                <a:latin typeface="Lato" panose="020F0502020204030203" pitchFamily="34" charset="77"/>
              </a:rPr>
              <a:t> – heuristic arrangement of features designed for convolutional NNs </a:t>
            </a:r>
            <a:endParaRPr lang="en-IL" sz="2000" dirty="0">
              <a:latin typeface="Lato" panose="020F0502020204030203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AD8B3-492D-6C44-7CCD-C581B845E14F}"/>
              </a:ext>
            </a:extLst>
          </p:cNvPr>
          <p:cNvSpPr txBox="1"/>
          <p:nvPr/>
        </p:nvSpPr>
        <p:spPr>
          <a:xfrm>
            <a:off x="9879714" y="11421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L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(Zhu et al. 2021)</a:t>
            </a:r>
          </a:p>
        </p:txBody>
      </p:sp>
      <p:sp>
        <p:nvSpPr>
          <p:cNvPr id="22" name="Freeform: Shape 147">
            <a:extLst>
              <a:ext uri="{FF2B5EF4-FFF2-40B4-BE49-F238E27FC236}">
                <a16:creationId xmlns:a16="http://schemas.microsoft.com/office/drawing/2014/main" id="{B6DEA3B5-FBDA-3F61-6393-6BDBA1AA611B}"/>
              </a:ext>
            </a:extLst>
          </p:cNvPr>
          <p:cNvSpPr/>
          <p:nvPr/>
        </p:nvSpPr>
        <p:spPr>
          <a:xfrm rot="10381681">
            <a:off x="9428576" y="6259091"/>
            <a:ext cx="590211" cy="45719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31750" cap="rnd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87669C-151A-CD25-E8BD-B434B55F13A2}"/>
              </a:ext>
            </a:extLst>
          </p:cNvPr>
          <p:cNvSpPr txBox="1"/>
          <p:nvPr/>
        </p:nvSpPr>
        <p:spPr>
          <a:xfrm>
            <a:off x="10019380" y="5717112"/>
            <a:ext cx="210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Important in </a:t>
            </a:r>
          </a:p>
          <a:p>
            <a:pPr algn="ctr"/>
            <a:r>
              <a:rPr lang="en-US" sz="2000" dirty="0">
                <a:latin typeface="Lato" panose="020F0502020204030203" pitchFamily="34" charset="77"/>
              </a:rPr>
              <a:t>high-dim settings</a:t>
            </a:r>
            <a:endParaRPr lang="en-IL" sz="2000" dirty="0">
              <a:latin typeface="Lato" panose="020F0502020204030203" pitchFamily="34" charset="77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7981C69D-0AB2-82D0-483A-293DE56ED883}"/>
              </a:ext>
            </a:extLst>
          </p:cNvPr>
          <p:cNvSpPr/>
          <p:nvPr/>
        </p:nvSpPr>
        <p:spPr>
          <a:xfrm>
            <a:off x="576221" y="6004517"/>
            <a:ext cx="8724060" cy="566744"/>
          </a:xfrm>
          <a:prstGeom prst="roundRect">
            <a:avLst>
              <a:gd name="adj" fmla="val 7076"/>
            </a:avLst>
          </a:prstGeom>
          <a:solidFill>
            <a:srgbClr val="FFF678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IL" sz="2200" b="1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E7A47B-9D68-6F17-D3B5-52C29F2FA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581" y="6167650"/>
            <a:ext cx="228600" cy="22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F729C-FAC6-CA66-6AEE-60B8CD77745F}"/>
              </a:ext>
            </a:extLst>
          </p:cNvPr>
          <p:cNvSpPr txBox="1"/>
          <p:nvPr/>
        </p:nvSpPr>
        <p:spPr>
          <a:xfrm>
            <a:off x="929934" y="6071055"/>
            <a:ext cx="844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Our method renders locally connected NNs viable for tabular data</a:t>
            </a:r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CF12-19D0-C081-F87A-2E930295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28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3375342A-32A9-A2D6-BC5F-B46812592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14" y="2231424"/>
            <a:ext cx="5449192" cy="1258474"/>
          </a:xfrm>
          <a:prstGeom prst="rect">
            <a:avLst/>
          </a:pr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5BC67544-4B2C-9A65-10E8-32C2E704D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38" y="4203464"/>
            <a:ext cx="4672980" cy="14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AD0168F-62E7-0FC7-0B1C-9D4C210048FF}"/>
              </a:ext>
            </a:extLst>
          </p:cNvPr>
          <p:cNvGrpSpPr/>
          <p:nvPr/>
        </p:nvGrpSpPr>
        <p:grpSpPr>
          <a:xfrm>
            <a:off x="1673186" y="1356654"/>
            <a:ext cx="5115302" cy="2137671"/>
            <a:chOff x="1673186" y="1509053"/>
            <a:chExt cx="5115302" cy="2137671"/>
          </a:xfrm>
        </p:grpSpPr>
        <p:sp>
          <p:nvSpPr>
            <p:cNvPr id="128" name="Rounded Rectangle 10">
              <a:extLst>
                <a:ext uri="{FF2B5EF4-FFF2-40B4-BE49-F238E27FC236}">
                  <a16:creationId xmlns:a16="http://schemas.microsoft.com/office/drawing/2014/main" id="{AB3B9E81-AB7C-5D8C-A643-06AE770DD469}"/>
                </a:ext>
              </a:extLst>
            </p:cNvPr>
            <p:cNvSpPr/>
            <p:nvPr/>
          </p:nvSpPr>
          <p:spPr>
            <a:xfrm>
              <a:off x="1687543" y="1607172"/>
              <a:ext cx="3422371" cy="1741940"/>
            </a:xfrm>
            <a:prstGeom prst="roundRect">
              <a:avLst/>
            </a:prstGeom>
            <a:solidFill>
              <a:srgbClr val="E6F5FF">
                <a:alpha val="59988"/>
              </a:srgbClr>
            </a:solidFill>
            <a:ln w="19050">
              <a:solidFill>
                <a:schemeClr val="accent1">
                  <a:shade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9" name="Rounded Rectangle 11">
              <a:extLst>
                <a:ext uri="{FF2B5EF4-FFF2-40B4-BE49-F238E27FC236}">
                  <a16:creationId xmlns:a16="http://schemas.microsoft.com/office/drawing/2014/main" id="{B5447BED-AFF2-8B85-1288-0A779FF2F656}"/>
                </a:ext>
              </a:extLst>
            </p:cNvPr>
            <p:cNvSpPr/>
            <p:nvPr/>
          </p:nvSpPr>
          <p:spPr>
            <a:xfrm>
              <a:off x="1832273" y="1949939"/>
              <a:ext cx="2461034" cy="1266323"/>
            </a:xfrm>
            <a:prstGeom prst="roundRect">
              <a:avLst/>
            </a:prstGeom>
            <a:solidFill>
              <a:srgbClr val="BEE0F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B93D093-23EB-EB7B-A9EC-FC579C417BDF}"/>
                </a:ext>
              </a:extLst>
            </p:cNvPr>
            <p:cNvSpPr/>
            <p:nvPr/>
          </p:nvSpPr>
          <p:spPr>
            <a:xfrm>
              <a:off x="4839932" y="2386314"/>
              <a:ext cx="81197" cy="881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5F7E0D3-8C17-3F25-7E4C-C5A0D9ECF332}"/>
                </a:ext>
              </a:extLst>
            </p:cNvPr>
            <p:cNvSpPr/>
            <p:nvPr/>
          </p:nvSpPr>
          <p:spPr>
            <a:xfrm>
              <a:off x="4183960" y="2615775"/>
              <a:ext cx="81197" cy="881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F027B2A-E4F0-0E42-39FD-F4907D31136F}"/>
                </a:ext>
              </a:extLst>
            </p:cNvPr>
            <p:cNvSpPr/>
            <p:nvPr/>
          </p:nvSpPr>
          <p:spPr>
            <a:xfrm>
              <a:off x="3544596" y="2725025"/>
              <a:ext cx="81197" cy="881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E17A303-CFF1-ACAB-CECC-E5445F835FA2}"/>
                </a:ext>
              </a:extLst>
            </p:cNvPr>
            <p:cNvSpPr/>
            <p:nvPr/>
          </p:nvSpPr>
          <p:spPr>
            <a:xfrm>
              <a:off x="3000993" y="2770656"/>
              <a:ext cx="81197" cy="881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134" name="Picture 133" descr="\documentclass{article}&#10;\usepackage{amsmath}&#10;\pagestyle{empty}&#10;\begin{document}&#10;&#10;&#10;$f^*_{\mathcal{D}}$&#10;&#10;\end{document}" title="IguanaTex Bitmap Display">
              <a:extLst>
                <a:ext uri="{FF2B5EF4-FFF2-40B4-BE49-F238E27FC236}">
                  <a16:creationId xmlns:a16="http://schemas.microsoft.com/office/drawing/2014/main" id="{3B448EA3-351B-041A-D152-05BA5C43823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833721" y="2117726"/>
              <a:ext cx="198836" cy="196226"/>
            </a:xfrm>
            <a:prstGeom prst="rect">
              <a:avLst/>
            </a:prstGeom>
          </p:spPr>
        </p:pic>
        <p:pic>
          <p:nvPicPr>
            <p:cNvPr id="135" name="Picture 134" descr="\documentclass{article}&#10;\usepackage{amsmath}&#10;\pagestyle{empty}&#10;\begin{document}&#10;&#10;&#10;$h^*_{\mathcal{D}}$&#10;&#10;&#10;\end{document}" title="IguanaTex Bitmap Display">
              <a:extLst>
                <a:ext uri="{FF2B5EF4-FFF2-40B4-BE49-F238E27FC236}">
                  <a16:creationId xmlns:a16="http://schemas.microsoft.com/office/drawing/2014/main" id="{0D69E674-B5E3-B714-0647-A0EF296D3EC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007647" y="2367011"/>
              <a:ext cx="216912" cy="196226"/>
            </a:xfrm>
            <a:prstGeom prst="rect">
              <a:avLst/>
            </a:prstGeom>
          </p:spPr>
        </p:pic>
        <p:pic>
          <p:nvPicPr>
            <p:cNvPr id="136" name="Picture 135" descr="\documentclass{article}&#10;\usepackage{amsmath}&#10;\pagestyle{empty}&#10;\begin{document}&#10;&#10;&#10;$h^*_{S}$&#10;&#10;\end{document}" title="IguanaTex Bitmap Display">
              <a:extLst>
                <a:ext uri="{FF2B5EF4-FFF2-40B4-BE49-F238E27FC236}">
                  <a16:creationId xmlns:a16="http://schemas.microsoft.com/office/drawing/2014/main" id="{2CC2015E-A218-6B7A-404B-CFAEC9897EE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535413" y="2457120"/>
              <a:ext cx="180760" cy="196226"/>
            </a:xfrm>
            <a:prstGeom prst="rect">
              <a:avLst/>
            </a:prstGeom>
          </p:spPr>
        </p:pic>
        <p:pic>
          <p:nvPicPr>
            <p:cNvPr id="137" name="Picture 136" descr="\documentclass{article}&#10;\usepackage{amsmath}&#10;\pagestyle{empty}&#10;\begin{document}&#10;&#10;&#10;$\bar{h}$&#10;&#10;\end{document}" title="IguanaTex Bitmap Display">
              <a:extLst>
                <a:ext uri="{FF2B5EF4-FFF2-40B4-BE49-F238E27FC236}">
                  <a16:creationId xmlns:a16="http://schemas.microsoft.com/office/drawing/2014/main" id="{40FC10A5-F15C-4F91-E18C-BC2DD8C051A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3000993" y="2511092"/>
              <a:ext cx="90380" cy="176604"/>
            </a:xfrm>
            <a:prstGeom prst="rect">
              <a:avLst/>
            </a:prstGeom>
          </p:spPr>
        </p:pic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61690B5-110A-3519-1E39-12FA17D79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2050" y="2467632"/>
              <a:ext cx="511824" cy="175514"/>
            </a:xfrm>
            <a:prstGeom prst="straightConnector1">
              <a:avLst/>
            </a:prstGeom>
            <a:ln w="31750">
              <a:solidFill>
                <a:srgbClr val="8945AA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DFD21E8-DADC-9ACB-BC5B-8C9FC30D41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070" y="2676398"/>
              <a:ext cx="499821" cy="88145"/>
            </a:xfrm>
            <a:prstGeom prst="straightConnector1">
              <a:avLst/>
            </a:prstGeom>
            <a:ln w="31750">
              <a:solidFill>
                <a:srgbClr val="8945AA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4699A95-EE22-BBFA-8353-785DC1781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4362" y="2769097"/>
              <a:ext cx="418584" cy="44072"/>
            </a:xfrm>
            <a:prstGeom prst="straightConnector1">
              <a:avLst/>
            </a:prstGeom>
            <a:ln w="31750">
              <a:solidFill>
                <a:srgbClr val="8945AA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: Shape 147">
              <a:extLst>
                <a:ext uri="{FF2B5EF4-FFF2-40B4-BE49-F238E27FC236}">
                  <a16:creationId xmlns:a16="http://schemas.microsoft.com/office/drawing/2014/main" id="{81AF72D0-0B53-490F-5074-F48F7ACA1643}"/>
                </a:ext>
              </a:extLst>
            </p:cNvPr>
            <p:cNvSpPr/>
            <p:nvPr/>
          </p:nvSpPr>
          <p:spPr>
            <a:xfrm rot="18001375" flipV="1">
              <a:off x="2980402" y="3089490"/>
              <a:ext cx="493352" cy="45719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EB7F965-6375-3946-0C46-67AE11FD458D}"/>
                </a:ext>
              </a:extLst>
            </p:cNvPr>
            <p:cNvSpPr txBox="1"/>
            <p:nvPr/>
          </p:nvSpPr>
          <p:spPr>
            <a:xfrm>
              <a:off x="1673186" y="3270214"/>
              <a:ext cx="191200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dirty="0"/>
                <a:t>low training error</a:t>
              </a:r>
              <a:endParaRPr lang="en-IL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5A9D69D-5814-A520-4642-9918A6BA3853}"/>
                </a:ext>
              </a:extLst>
            </p:cNvPr>
            <p:cNvSpPr txBox="1"/>
            <p:nvPr/>
          </p:nvSpPr>
          <p:spPr>
            <a:xfrm>
              <a:off x="1832274" y="1954484"/>
              <a:ext cx="24610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L" sz="1600" i="1" dirty="0">
                  <a:latin typeface="Lato" panose="020F0502020204030203" pitchFamily="34" charset="77"/>
                </a:rPr>
                <a:t>hypotheses space</a:t>
              </a:r>
              <a:endParaRPr lang="en-US" sz="16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5E6783F-250B-9E26-C440-B66ACAB30FB8}"/>
                </a:ext>
              </a:extLst>
            </p:cNvPr>
            <p:cNvSpPr txBox="1"/>
            <p:nvPr/>
          </p:nvSpPr>
          <p:spPr>
            <a:xfrm>
              <a:off x="1687543" y="1600274"/>
              <a:ext cx="34223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Lato" panose="020F0502020204030203" pitchFamily="34" charset="77"/>
                </a:rPr>
                <a:t>all functions</a:t>
              </a:r>
              <a:endParaRPr lang="en-US" sz="1600" dirty="0"/>
            </a:p>
          </p:txBody>
        </p:sp>
        <p:sp>
          <p:nvSpPr>
            <p:cNvPr id="145" name="Freeform: Shape 147">
              <a:extLst>
                <a:ext uri="{FF2B5EF4-FFF2-40B4-BE49-F238E27FC236}">
                  <a16:creationId xmlns:a16="http://schemas.microsoft.com/office/drawing/2014/main" id="{129C74B9-7467-1EE0-B1FC-5685CF39FF92}"/>
                </a:ext>
              </a:extLst>
            </p:cNvPr>
            <p:cNvSpPr/>
            <p:nvPr/>
          </p:nvSpPr>
          <p:spPr>
            <a:xfrm rot="14257881">
              <a:off x="3770249" y="3054832"/>
              <a:ext cx="606494" cy="69409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6" name="Freeform: Shape 147">
              <a:extLst>
                <a:ext uri="{FF2B5EF4-FFF2-40B4-BE49-F238E27FC236}">
                  <a16:creationId xmlns:a16="http://schemas.microsoft.com/office/drawing/2014/main" id="{E5A53FE0-B34C-96F3-370F-97C24522E088}"/>
                </a:ext>
              </a:extLst>
            </p:cNvPr>
            <p:cNvSpPr/>
            <p:nvPr/>
          </p:nvSpPr>
          <p:spPr>
            <a:xfrm rot="17703352">
              <a:off x="4372952" y="2130346"/>
              <a:ext cx="665941" cy="45719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CBCB678-D6AB-76F5-023C-58B6F8C451A4}"/>
                </a:ext>
              </a:extLst>
            </p:cNvPr>
            <p:cNvSpPr txBox="1"/>
            <p:nvPr/>
          </p:nvSpPr>
          <p:spPr>
            <a:xfrm>
              <a:off x="3931686" y="3277392"/>
              <a:ext cx="22338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dirty="0"/>
                <a:t>low estimation error</a:t>
              </a:r>
              <a:endParaRPr lang="en-IL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1D67F4B-7E1E-3573-C856-07A9E888C929}"/>
                </a:ext>
              </a:extLst>
            </p:cNvPr>
            <p:cNvSpPr txBox="1"/>
            <p:nvPr/>
          </p:nvSpPr>
          <p:spPr>
            <a:xfrm>
              <a:off x="4159891" y="1509053"/>
              <a:ext cx="262859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dirty="0"/>
                <a:t>low approximation error</a:t>
              </a:r>
              <a:endParaRPr lang="en-IL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E0EF6A6-AE92-3AC8-9B3C-CB07E2CAE7AA}"/>
              </a:ext>
            </a:extLst>
          </p:cNvPr>
          <p:cNvGrpSpPr/>
          <p:nvPr/>
        </p:nvGrpSpPr>
        <p:grpSpPr>
          <a:xfrm>
            <a:off x="1379863" y="1295337"/>
            <a:ext cx="7270790" cy="2195497"/>
            <a:chOff x="1379863" y="1447736"/>
            <a:chExt cx="7270790" cy="2195497"/>
          </a:xfrm>
        </p:grpSpPr>
        <p:pic>
          <p:nvPicPr>
            <p:cNvPr id="125" name="Picture 14" descr="Question Mark Free Stock Photo - Public Domain Pictures">
              <a:extLst>
                <a:ext uri="{FF2B5EF4-FFF2-40B4-BE49-F238E27FC236}">
                  <a16:creationId xmlns:a16="http://schemas.microsoft.com/office/drawing/2014/main" id="{60805CFC-E07B-0DDB-FD15-58076C97A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610" y="1447736"/>
              <a:ext cx="344450" cy="56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4" descr="Question Mark Free Stock Photo - Public Domain Pictures">
              <a:extLst>
                <a:ext uri="{FF2B5EF4-FFF2-40B4-BE49-F238E27FC236}">
                  <a16:creationId xmlns:a16="http://schemas.microsoft.com/office/drawing/2014/main" id="{D9E6F50E-9082-8121-0C66-9E0D0FD4C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59" y="3081332"/>
              <a:ext cx="344450" cy="56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" descr="11,915 Exclamation Mark Green Images, Stock Photos &amp; Vectors | Shutterstock">
              <a:extLst>
                <a:ext uri="{FF2B5EF4-FFF2-40B4-BE49-F238E27FC236}">
                  <a16:creationId xmlns:a16="http://schemas.microsoft.com/office/drawing/2014/main" id="{2DD947E8-69CF-B457-CF9A-A5E955E6F6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r="31127" b="13632"/>
            <a:stretch/>
          </p:blipFill>
          <p:spPr bwMode="auto">
            <a:xfrm>
              <a:off x="1379863" y="2916616"/>
              <a:ext cx="279291" cy="69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Freeform: Shape 147">
              <a:extLst>
                <a:ext uri="{FF2B5EF4-FFF2-40B4-BE49-F238E27FC236}">
                  <a16:creationId xmlns:a16="http://schemas.microsoft.com/office/drawing/2014/main" id="{02CEEA39-A830-EC22-405C-5B016F47AC61}"/>
                </a:ext>
              </a:extLst>
            </p:cNvPr>
            <p:cNvSpPr/>
            <p:nvPr/>
          </p:nvSpPr>
          <p:spPr>
            <a:xfrm rot="8277909" flipV="1">
              <a:off x="5669247" y="2845578"/>
              <a:ext cx="821103" cy="45719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31750" cap="rnd">
              <a:solidFill>
                <a:schemeClr val="bg2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0" name="Freeform: Shape 147">
              <a:extLst>
                <a:ext uri="{FF2B5EF4-FFF2-40B4-BE49-F238E27FC236}">
                  <a16:creationId xmlns:a16="http://schemas.microsoft.com/office/drawing/2014/main" id="{A2B176BA-CE09-90EE-84AF-D285C65D7B4D}"/>
                </a:ext>
              </a:extLst>
            </p:cNvPr>
            <p:cNvSpPr/>
            <p:nvPr/>
          </p:nvSpPr>
          <p:spPr>
            <a:xfrm rot="13051396">
              <a:off x="5771013" y="2160233"/>
              <a:ext cx="692292" cy="49110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31750" cap="rnd">
              <a:solidFill>
                <a:schemeClr val="bg2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E668C771-7583-5F39-C145-4E6129E267D1}"/>
                </a:ext>
              </a:extLst>
            </p:cNvPr>
            <p:cNvSpPr/>
            <p:nvPr/>
          </p:nvSpPr>
          <p:spPr>
            <a:xfrm>
              <a:off x="6406646" y="2141093"/>
              <a:ext cx="2187886" cy="717708"/>
            </a:xfrm>
            <a:prstGeom prst="roundRect">
              <a:avLst>
                <a:gd name="adj" fmla="val 7076"/>
              </a:avLst>
            </a:prstGeom>
            <a:solidFill>
              <a:schemeClr val="bg2">
                <a:alpha val="10447"/>
              </a:schemeClr>
            </a:solidFill>
            <a:ln>
              <a:noFill/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622E9BF-05B6-2866-DDA7-65831C1B694D}"/>
                </a:ext>
              </a:extLst>
            </p:cNvPr>
            <p:cNvSpPr txBox="1"/>
            <p:nvPr/>
          </p:nvSpPr>
          <p:spPr>
            <a:xfrm>
              <a:off x="6389496" y="2172546"/>
              <a:ext cx="2261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77"/>
                </a:rPr>
                <a:t>Rely on properties of data distribution</a:t>
              </a:r>
              <a:endParaRPr lang="en-IL" dirty="0">
                <a:latin typeface="Lato" panose="020F0502020204030203" pitchFamily="34" charset="77"/>
              </a:endParaRPr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22BD0E8-EE33-2130-40DD-C39359D1E94F}"/>
              </a:ext>
            </a:extLst>
          </p:cNvPr>
          <p:cNvSpPr/>
          <p:nvPr/>
        </p:nvSpPr>
        <p:spPr>
          <a:xfrm>
            <a:off x="914400" y="1295336"/>
            <a:ext cx="8158480" cy="2332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6BE6136-A400-79F2-6159-DD57E1E9B6C8}"/>
              </a:ext>
            </a:extLst>
          </p:cNvPr>
          <p:cNvGrpSpPr/>
          <p:nvPr/>
        </p:nvGrpSpPr>
        <p:grpSpPr>
          <a:xfrm>
            <a:off x="1379863" y="1295337"/>
            <a:ext cx="7270790" cy="2201335"/>
            <a:chOff x="1416482" y="3846700"/>
            <a:chExt cx="7270790" cy="2201335"/>
          </a:xfrm>
        </p:grpSpPr>
        <p:pic>
          <p:nvPicPr>
            <p:cNvPr id="154" name="Picture 14" descr="Question Mark Free Stock Photo - Public Domain Pictures">
              <a:extLst>
                <a:ext uri="{FF2B5EF4-FFF2-40B4-BE49-F238E27FC236}">
                  <a16:creationId xmlns:a16="http://schemas.microsoft.com/office/drawing/2014/main" id="{E4CB3056-58B3-7A76-C2CB-9227D73DB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229" y="3846700"/>
              <a:ext cx="344450" cy="56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4" descr="Question Mark Free Stock Photo - Public Domain Pictures">
              <a:extLst>
                <a:ext uri="{FF2B5EF4-FFF2-40B4-BE49-F238E27FC236}">
                  <a16:creationId xmlns:a16="http://schemas.microsoft.com/office/drawing/2014/main" id="{64829D22-F55B-E13B-AFAC-993C86871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878" y="5480296"/>
              <a:ext cx="344450" cy="56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9957755-2B67-8B6A-9B42-F25CEE20CBEB}"/>
                </a:ext>
              </a:extLst>
            </p:cNvPr>
            <p:cNvGrpSpPr/>
            <p:nvPr/>
          </p:nvGrpSpPr>
          <p:grpSpPr>
            <a:xfrm>
              <a:off x="1416482" y="3910364"/>
              <a:ext cx="7270790" cy="2137671"/>
              <a:chOff x="1637517" y="3891618"/>
              <a:chExt cx="7270790" cy="2137671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F7ED8CFF-C6DD-78EF-21F8-D226B40B4291}"/>
                  </a:ext>
                </a:extLst>
              </p:cNvPr>
              <p:cNvGrpSpPr/>
              <p:nvPr/>
            </p:nvGrpSpPr>
            <p:grpSpPr>
              <a:xfrm>
                <a:off x="1637517" y="3891618"/>
                <a:ext cx="5408625" cy="2137671"/>
                <a:chOff x="611664" y="3512913"/>
                <a:chExt cx="5408625" cy="2137671"/>
              </a:xfrm>
            </p:grpSpPr>
            <p:pic>
              <p:nvPicPr>
                <p:cNvPr id="162" name="Picture 12 1" descr="11,915 Exclamation Mark Green Images, Stock Photos &amp; Vectors | Shutterstock">
                  <a:extLst>
                    <a:ext uri="{FF2B5EF4-FFF2-40B4-BE49-F238E27FC236}">
                      <a16:creationId xmlns:a16="http://schemas.microsoft.com/office/drawing/2014/main" id="{25E13E95-E730-71DF-B5D7-82D92C6A32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710" r="31127" b="13632"/>
                <a:stretch/>
              </p:blipFill>
              <p:spPr bwMode="auto">
                <a:xfrm>
                  <a:off x="611664" y="4920476"/>
                  <a:ext cx="279291" cy="699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Rounded Rectangle 10 1">
                  <a:extLst>
                    <a:ext uri="{FF2B5EF4-FFF2-40B4-BE49-F238E27FC236}">
                      <a16:creationId xmlns:a16="http://schemas.microsoft.com/office/drawing/2014/main" id="{2E42BE09-9273-6CC5-A16C-56C0B53652D3}"/>
                    </a:ext>
                  </a:extLst>
                </p:cNvPr>
                <p:cNvSpPr/>
                <p:nvPr/>
              </p:nvSpPr>
              <p:spPr>
                <a:xfrm>
                  <a:off x="919344" y="3611032"/>
                  <a:ext cx="3422371" cy="1741940"/>
                </a:xfrm>
                <a:prstGeom prst="roundRect">
                  <a:avLst/>
                </a:prstGeom>
                <a:solidFill>
                  <a:srgbClr val="E6F5FF">
                    <a:alpha val="59988"/>
                  </a:srgbClr>
                </a:solidFill>
                <a:ln w="19050">
                  <a:solidFill>
                    <a:schemeClr val="accent1">
                      <a:shade val="50000"/>
                      <a:alpha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4" name="Rounded Rectangle 11 1">
                  <a:extLst>
                    <a:ext uri="{FF2B5EF4-FFF2-40B4-BE49-F238E27FC236}">
                      <a16:creationId xmlns:a16="http://schemas.microsoft.com/office/drawing/2014/main" id="{FFDDC03C-61A3-4AC4-0DD3-A713C92744C1}"/>
                    </a:ext>
                  </a:extLst>
                </p:cNvPr>
                <p:cNvSpPr/>
                <p:nvPr/>
              </p:nvSpPr>
              <p:spPr>
                <a:xfrm>
                  <a:off x="1064074" y="3953799"/>
                  <a:ext cx="2461034" cy="1266323"/>
                </a:xfrm>
                <a:prstGeom prst="roundRect">
                  <a:avLst/>
                </a:prstGeom>
                <a:solidFill>
                  <a:srgbClr val="BEE0FE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4B794CAB-C3B8-BE2F-8028-26C8687461A5}"/>
                    </a:ext>
                  </a:extLst>
                </p:cNvPr>
                <p:cNvSpPr/>
                <p:nvPr/>
              </p:nvSpPr>
              <p:spPr>
                <a:xfrm>
                  <a:off x="4071733" y="4390174"/>
                  <a:ext cx="81197" cy="8814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EE3B8A95-0D4D-CA79-DB53-58C46D633FC5}"/>
                    </a:ext>
                  </a:extLst>
                </p:cNvPr>
                <p:cNvSpPr/>
                <p:nvPr/>
              </p:nvSpPr>
              <p:spPr>
                <a:xfrm>
                  <a:off x="3415761" y="4619635"/>
                  <a:ext cx="81197" cy="8814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1A8EE804-B24A-C1F7-7AB3-91C36AECBB78}"/>
                    </a:ext>
                  </a:extLst>
                </p:cNvPr>
                <p:cNvSpPr/>
                <p:nvPr/>
              </p:nvSpPr>
              <p:spPr>
                <a:xfrm>
                  <a:off x="2776397" y="4728885"/>
                  <a:ext cx="81197" cy="8814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1455AF5-4CDA-B153-175B-AD08FD8DD8B3}"/>
                    </a:ext>
                  </a:extLst>
                </p:cNvPr>
                <p:cNvSpPr/>
                <p:nvPr/>
              </p:nvSpPr>
              <p:spPr>
                <a:xfrm>
                  <a:off x="2232794" y="4774516"/>
                  <a:ext cx="81197" cy="8814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pic>
              <p:nvPicPr>
                <p:cNvPr id="169" name="Picture 168" descr="\documentclass{article}&#10;\usepackage{amsmath}&#10;\pagestyle{empty}&#10;\begin{document}&#10;&#10;&#10;$f^*_{\mathcal{D}}$&#10;&#10;\end{document}" title="IguanaTex Bitmap Display">
                  <a:extLst>
                    <a:ext uri="{FF2B5EF4-FFF2-40B4-BE49-F238E27FC236}">
                      <a16:creationId xmlns:a16="http://schemas.microsoft.com/office/drawing/2014/main" id="{F7B2B4CC-A8A5-FD2D-C37B-2FA726773D8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65522" y="4121586"/>
                  <a:ext cx="198836" cy="196226"/>
                </a:xfrm>
                <a:prstGeom prst="rect">
                  <a:avLst/>
                </a:prstGeom>
              </p:spPr>
            </p:pic>
            <p:pic>
              <p:nvPicPr>
                <p:cNvPr id="170" name="Picture 14 6" descr="\documentclass{article}&#10;\usepackage{amsmath}&#10;\pagestyle{empty}&#10;\begin{document}&#10;&#10;&#10;$h^*_{\mathcal{D}}$&#10;&#10;&#10;\end{document}" title="IguanaTex Bitmap Display">
                  <a:extLst>
                    <a:ext uri="{FF2B5EF4-FFF2-40B4-BE49-F238E27FC236}">
                      <a16:creationId xmlns:a16="http://schemas.microsoft.com/office/drawing/2014/main" id="{5CEE9FD8-1EAA-62B8-0A9F-92F5E6D19C4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39448" y="4370871"/>
                  <a:ext cx="216912" cy="196226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\documentclass{article}&#10;\usepackage{amsmath}&#10;\usepackage{xcolor}&#10;\pagestyle{empty}&#10;\begin{document}&#10;&#10;&#10;{\color{gray}$h^*_{S}$}&#10;&#10;\end{document}" title="IguanaTex Bitmap Display">
                  <a:extLst>
                    <a:ext uri="{FF2B5EF4-FFF2-40B4-BE49-F238E27FC236}">
                      <a16:creationId xmlns:a16="http://schemas.microsoft.com/office/drawing/2014/main" id="{AA8807B6-2F18-7D12-7E7D-FAC7D4E37DF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7214" y="4460980"/>
                  <a:ext cx="180760" cy="196226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\documentclass{article}&#10;\usepackage{amsmath}&#10;\usepackage{xcolor}&#10;\pagestyle{empty}&#10;\begin{document}&#10;&#10;&#10;{\color{gray}$\bar{h}$}&#10;&#10;\end{document}" title="IguanaTex Bitmap Display">
                  <a:extLst>
                    <a:ext uri="{FF2B5EF4-FFF2-40B4-BE49-F238E27FC236}">
                      <a16:creationId xmlns:a16="http://schemas.microsoft.com/office/drawing/2014/main" id="{0799F4DE-0AE0-0056-1D33-FF1490E143D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32794" y="4514952"/>
                  <a:ext cx="90380" cy="176604"/>
                </a:xfrm>
                <a:prstGeom prst="rect">
                  <a:avLst/>
                </a:prstGeom>
              </p:spPr>
            </p:pic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95C8CBA9-8714-6FEA-3BAA-E8F43C398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33851" y="4471492"/>
                  <a:ext cx="511824" cy="175514"/>
                </a:xfrm>
                <a:prstGeom prst="straightConnector1">
                  <a:avLst/>
                </a:prstGeom>
                <a:ln w="31750">
                  <a:solidFill>
                    <a:srgbClr val="8945AA"/>
                  </a:solidFill>
                  <a:headEnd type="arrow" w="lg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055E8E70-D6A1-7B44-1EE0-AB52AE718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91871" y="4680258"/>
                  <a:ext cx="499821" cy="88145"/>
                </a:xfrm>
                <a:prstGeom prst="straightConnector1">
                  <a:avLst/>
                </a:prstGeom>
                <a:ln w="31750">
                  <a:solidFill>
                    <a:schemeClr val="bg2">
                      <a:lumMod val="75000"/>
                    </a:schemeClr>
                  </a:solidFill>
                  <a:headEnd type="arrow" w="lg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B1EB3E71-7756-9DE0-5136-44567B9CE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36163" y="4772957"/>
                  <a:ext cx="418584" cy="44072"/>
                </a:xfrm>
                <a:prstGeom prst="straightConnector1">
                  <a:avLst/>
                </a:prstGeom>
                <a:ln w="31750">
                  <a:solidFill>
                    <a:schemeClr val="bg2">
                      <a:lumMod val="75000"/>
                    </a:schemeClr>
                  </a:solidFill>
                  <a:headEnd type="arrow" w="lg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Freeform: Shape 147 4">
                  <a:extLst>
                    <a:ext uri="{FF2B5EF4-FFF2-40B4-BE49-F238E27FC236}">
                      <a16:creationId xmlns:a16="http://schemas.microsoft.com/office/drawing/2014/main" id="{1B710B80-3BBC-966F-4D07-11A87CA67283}"/>
                    </a:ext>
                  </a:extLst>
                </p:cNvPr>
                <p:cNvSpPr/>
                <p:nvPr/>
              </p:nvSpPr>
              <p:spPr>
                <a:xfrm rot="18001375" flipV="1">
                  <a:off x="2212203" y="5093350"/>
                  <a:ext cx="493352" cy="45719"/>
                </a:xfrm>
                <a:custGeom>
                  <a:avLst/>
                  <a:gdLst>
                    <a:gd name="connsiteX0" fmla="*/ 0 w 1874982"/>
                    <a:gd name="connsiteY0" fmla="*/ 157518 h 203700"/>
                    <a:gd name="connsiteX1" fmla="*/ 905164 w 1874982"/>
                    <a:gd name="connsiteY1" fmla="*/ 500 h 203700"/>
                    <a:gd name="connsiteX2" fmla="*/ 1874982 w 1874982"/>
                    <a:gd name="connsiteY2" fmla="*/ 203700 h 20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4982" h="203700">
                      <a:moveTo>
                        <a:pt x="0" y="157518"/>
                      </a:moveTo>
                      <a:cubicBezTo>
                        <a:pt x="296333" y="75160"/>
                        <a:pt x="592667" y="-7197"/>
                        <a:pt x="905164" y="500"/>
                      </a:cubicBezTo>
                      <a:cubicBezTo>
                        <a:pt x="1217661" y="8197"/>
                        <a:pt x="1546321" y="105948"/>
                        <a:pt x="1874982" y="203700"/>
                      </a:cubicBezTo>
                    </a:path>
                  </a:pathLst>
                </a:custGeom>
                <a:noFill/>
                <a:ln w="9525" cap="rnd">
                  <a:solidFill>
                    <a:schemeClr val="bg2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5E1B139-DD20-793C-4C72-380A2A3174BF}"/>
                    </a:ext>
                  </a:extLst>
                </p:cNvPr>
                <p:cNvSpPr txBox="1"/>
                <p:nvPr/>
              </p:nvSpPr>
              <p:spPr>
                <a:xfrm>
                  <a:off x="904987" y="5274074"/>
                  <a:ext cx="1912008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IL"/>
                  </a:defPPr>
                  <a:lvl1pPr algn="ctr">
                    <a:spcAft>
                      <a:spcPts val="1800"/>
                    </a:spcAft>
                    <a:buClr>
                      <a:srgbClr val="8945AA"/>
                    </a:buClr>
                    <a:defRPr sz="2000" i="1">
                      <a:solidFill>
                        <a:schemeClr val="bg2">
                          <a:lumMod val="75000"/>
                        </a:schemeClr>
                      </a:solidFill>
                      <a:latin typeface="Lato" panose="020F0502020204030203" pitchFamily="34" charset="77"/>
                    </a:defRPr>
                  </a:lvl1pPr>
                </a:lstStyle>
                <a:p>
                  <a:r>
                    <a:rPr lang="en-US" sz="1800" dirty="0"/>
                    <a:t>low training error</a:t>
                  </a:r>
                  <a:endParaRPr lang="en-IL" sz="1800" dirty="0"/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65CB02F2-2B1B-352E-B34A-CA69376E51FF}"/>
                    </a:ext>
                  </a:extLst>
                </p:cNvPr>
                <p:cNvSpPr txBox="1"/>
                <p:nvPr/>
              </p:nvSpPr>
              <p:spPr>
                <a:xfrm>
                  <a:off x="1064075" y="3958344"/>
                  <a:ext cx="246103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IL" sz="1600" i="1" dirty="0">
                      <a:latin typeface="Lato" panose="020F0502020204030203" pitchFamily="34" charset="77"/>
                    </a:rPr>
                    <a:t>hypotheses space</a:t>
                  </a:r>
                  <a:endParaRPr lang="en-US" sz="1600" dirty="0"/>
                </a:p>
              </p:txBody>
            </p: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3C878F94-9363-605C-28AA-0E3788D39215}"/>
                    </a:ext>
                  </a:extLst>
                </p:cNvPr>
                <p:cNvSpPr txBox="1"/>
                <p:nvPr/>
              </p:nvSpPr>
              <p:spPr>
                <a:xfrm>
                  <a:off x="919344" y="3604134"/>
                  <a:ext cx="3422371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i="1" dirty="0">
                      <a:latin typeface="Lato" panose="020F0502020204030203" pitchFamily="34" charset="77"/>
                    </a:rPr>
                    <a:t>all functions</a:t>
                  </a:r>
                  <a:endParaRPr lang="en-US" sz="1600" dirty="0"/>
                </a:p>
              </p:txBody>
            </p:sp>
            <p:sp>
              <p:nvSpPr>
                <p:cNvPr id="180" name="Freeform: Shape 147 5">
                  <a:extLst>
                    <a:ext uri="{FF2B5EF4-FFF2-40B4-BE49-F238E27FC236}">
                      <a16:creationId xmlns:a16="http://schemas.microsoft.com/office/drawing/2014/main" id="{D5F8974C-0A74-21F6-60BF-1B42CF7F950B}"/>
                    </a:ext>
                  </a:extLst>
                </p:cNvPr>
                <p:cNvSpPr/>
                <p:nvPr/>
              </p:nvSpPr>
              <p:spPr>
                <a:xfrm rot="14257881">
                  <a:off x="3002050" y="5058692"/>
                  <a:ext cx="606494" cy="69409"/>
                </a:xfrm>
                <a:custGeom>
                  <a:avLst/>
                  <a:gdLst>
                    <a:gd name="connsiteX0" fmla="*/ 0 w 1874982"/>
                    <a:gd name="connsiteY0" fmla="*/ 157518 h 203700"/>
                    <a:gd name="connsiteX1" fmla="*/ 905164 w 1874982"/>
                    <a:gd name="connsiteY1" fmla="*/ 500 h 203700"/>
                    <a:gd name="connsiteX2" fmla="*/ 1874982 w 1874982"/>
                    <a:gd name="connsiteY2" fmla="*/ 203700 h 20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4982" h="203700">
                      <a:moveTo>
                        <a:pt x="0" y="157518"/>
                      </a:moveTo>
                      <a:cubicBezTo>
                        <a:pt x="296333" y="75160"/>
                        <a:pt x="592667" y="-7197"/>
                        <a:pt x="905164" y="500"/>
                      </a:cubicBezTo>
                      <a:cubicBezTo>
                        <a:pt x="1217661" y="8197"/>
                        <a:pt x="1546321" y="105948"/>
                        <a:pt x="1874982" y="203700"/>
                      </a:cubicBezTo>
                    </a:path>
                  </a:pathLst>
                </a:custGeom>
                <a:noFill/>
                <a:ln w="9525" cap="rnd">
                  <a:solidFill>
                    <a:schemeClr val="bg2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1" name="Freeform: Shape 147 6">
                  <a:extLst>
                    <a:ext uri="{FF2B5EF4-FFF2-40B4-BE49-F238E27FC236}">
                      <a16:creationId xmlns:a16="http://schemas.microsoft.com/office/drawing/2014/main" id="{770CA07F-34D6-29EE-0998-56204302A2F9}"/>
                    </a:ext>
                  </a:extLst>
                </p:cNvPr>
                <p:cNvSpPr/>
                <p:nvPr/>
              </p:nvSpPr>
              <p:spPr>
                <a:xfrm rot="17703352">
                  <a:off x="3604753" y="4134206"/>
                  <a:ext cx="665941" cy="45719"/>
                </a:xfrm>
                <a:custGeom>
                  <a:avLst/>
                  <a:gdLst>
                    <a:gd name="connsiteX0" fmla="*/ 0 w 1874982"/>
                    <a:gd name="connsiteY0" fmla="*/ 157518 h 203700"/>
                    <a:gd name="connsiteX1" fmla="*/ 905164 w 1874982"/>
                    <a:gd name="connsiteY1" fmla="*/ 500 h 203700"/>
                    <a:gd name="connsiteX2" fmla="*/ 1874982 w 1874982"/>
                    <a:gd name="connsiteY2" fmla="*/ 203700 h 20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4982" h="203700">
                      <a:moveTo>
                        <a:pt x="0" y="157518"/>
                      </a:moveTo>
                      <a:cubicBezTo>
                        <a:pt x="296333" y="75160"/>
                        <a:pt x="592667" y="-7197"/>
                        <a:pt x="905164" y="500"/>
                      </a:cubicBezTo>
                      <a:cubicBezTo>
                        <a:pt x="1217661" y="8197"/>
                        <a:pt x="1546321" y="105948"/>
                        <a:pt x="1874982" y="20370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0A93C5C-F5A8-093A-C2DB-3FE94D3E57C7}"/>
                    </a:ext>
                  </a:extLst>
                </p:cNvPr>
                <p:cNvSpPr txBox="1"/>
                <p:nvPr/>
              </p:nvSpPr>
              <p:spPr>
                <a:xfrm>
                  <a:off x="3163487" y="5281252"/>
                  <a:ext cx="22338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IL"/>
                  </a:defPPr>
                  <a:lvl1pPr algn="ctr">
                    <a:spcAft>
                      <a:spcPts val="1800"/>
                    </a:spcAft>
                    <a:buClr>
                      <a:srgbClr val="8945AA"/>
                    </a:buClr>
                    <a:defRPr sz="2000" i="1">
                      <a:solidFill>
                        <a:schemeClr val="bg2">
                          <a:lumMod val="75000"/>
                        </a:schemeClr>
                      </a:solidFill>
                      <a:latin typeface="Lato" panose="020F0502020204030203" pitchFamily="34" charset="77"/>
                    </a:defRPr>
                  </a:lvl1pPr>
                </a:lstStyle>
                <a:p>
                  <a:r>
                    <a:rPr lang="en-US" sz="1800" dirty="0"/>
                    <a:t>low </a:t>
                  </a:r>
                  <a:r>
                    <a:rPr lang="en-US" sz="1800"/>
                    <a:t>estimation error</a:t>
                  </a:r>
                  <a:endParaRPr lang="en-IL" sz="1800" dirty="0"/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21A79FA2-69FC-F915-8047-EAA8C1D8090E}"/>
                    </a:ext>
                  </a:extLst>
                </p:cNvPr>
                <p:cNvSpPr txBox="1"/>
                <p:nvPr/>
              </p:nvSpPr>
              <p:spPr>
                <a:xfrm>
                  <a:off x="3391692" y="3512913"/>
                  <a:ext cx="2628597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IL"/>
                  </a:defPPr>
                  <a:lvl1pPr algn="ctr">
                    <a:spcAft>
                      <a:spcPts val="1800"/>
                    </a:spcAft>
                    <a:buClr>
                      <a:srgbClr val="8945AA"/>
                    </a:buClr>
                    <a:defRPr sz="2000" b="1" i="1">
                      <a:solidFill>
                        <a:srgbClr val="8945AA"/>
                      </a:solidFill>
                      <a:latin typeface="Lato" panose="020F0502020204030203" pitchFamily="34" charset="77"/>
                    </a:defRPr>
                  </a:lvl1pPr>
                </a:lstStyle>
                <a:p>
                  <a:r>
                    <a:rPr lang="en-US" sz="1800" dirty="0"/>
                    <a:t>low approximation error</a:t>
                  </a:r>
                  <a:endParaRPr lang="en-IL" sz="1800" dirty="0"/>
                </a:p>
              </p:txBody>
            </p:sp>
          </p:grpSp>
          <p:sp>
            <p:nvSpPr>
              <p:cNvPr id="158" name="Freeform: Shape 147">
                <a:extLst>
                  <a:ext uri="{FF2B5EF4-FFF2-40B4-BE49-F238E27FC236}">
                    <a16:creationId xmlns:a16="http://schemas.microsoft.com/office/drawing/2014/main" id="{55EDA514-442D-BD36-D333-711888A37BD2}"/>
                  </a:ext>
                </a:extLst>
              </p:cNvPr>
              <p:cNvSpPr/>
              <p:nvPr/>
            </p:nvSpPr>
            <p:spPr>
              <a:xfrm rot="8277909" flipV="1">
                <a:off x="5926901" y="5226401"/>
                <a:ext cx="821103" cy="45719"/>
              </a:xfrm>
              <a:custGeom>
                <a:avLst/>
                <a:gdLst>
                  <a:gd name="connsiteX0" fmla="*/ 0 w 1874982"/>
                  <a:gd name="connsiteY0" fmla="*/ 157518 h 203700"/>
                  <a:gd name="connsiteX1" fmla="*/ 905164 w 1874982"/>
                  <a:gd name="connsiteY1" fmla="*/ 500 h 203700"/>
                  <a:gd name="connsiteX2" fmla="*/ 1874982 w 1874982"/>
                  <a:gd name="connsiteY2" fmla="*/ 203700 h 20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4982" h="203700">
                    <a:moveTo>
                      <a:pt x="0" y="157518"/>
                    </a:moveTo>
                    <a:cubicBezTo>
                      <a:pt x="296333" y="75160"/>
                      <a:pt x="592667" y="-7197"/>
                      <a:pt x="905164" y="500"/>
                    </a:cubicBezTo>
                    <a:cubicBezTo>
                      <a:pt x="1217661" y="8197"/>
                      <a:pt x="1546321" y="105948"/>
                      <a:pt x="1874982" y="203700"/>
                    </a:cubicBezTo>
                  </a:path>
                </a:pathLst>
              </a:custGeom>
              <a:noFill/>
              <a:ln w="31750" cap="rnd">
                <a:solidFill>
                  <a:schemeClr val="bg2">
                    <a:lumMod val="75000"/>
                  </a:schemeClr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9" name="Rounded Rectangle 9">
                <a:extLst>
                  <a:ext uri="{FF2B5EF4-FFF2-40B4-BE49-F238E27FC236}">
                    <a16:creationId xmlns:a16="http://schemas.microsoft.com/office/drawing/2014/main" id="{70D9FE8C-1437-BDBD-AED4-FEDCBCD5C497}"/>
                  </a:ext>
                </a:extLst>
              </p:cNvPr>
              <p:cNvSpPr/>
              <p:nvPr/>
            </p:nvSpPr>
            <p:spPr>
              <a:xfrm>
                <a:off x="6664300" y="4521916"/>
                <a:ext cx="2187886" cy="717708"/>
              </a:xfrm>
              <a:prstGeom prst="roundRect">
                <a:avLst>
                  <a:gd name="adj" fmla="val 7076"/>
                </a:avLst>
              </a:prstGeom>
              <a:solidFill>
                <a:schemeClr val="bg2">
                  <a:alpha val="10447"/>
                </a:schemeClr>
              </a:solidFill>
              <a:ln>
                <a:noFill/>
              </a:ln>
              <a:effectLst>
                <a:outerShdw blurRad="38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sz="2200" dirty="0">
                  <a:solidFill>
                    <a:schemeClr val="tx1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E6EBAC-C89C-AAE8-1D77-5796BEAC8B69}"/>
                  </a:ext>
                </a:extLst>
              </p:cNvPr>
              <p:cNvSpPr txBox="1"/>
              <p:nvPr/>
            </p:nvSpPr>
            <p:spPr>
              <a:xfrm>
                <a:off x="6647150" y="4553369"/>
                <a:ext cx="2261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8945AA"/>
                    </a:solidFill>
                    <a:latin typeface="Lato" panose="020F0502020204030203" pitchFamily="34" charset="77"/>
                  </a:rPr>
                  <a:t>Rely on properties of data distribution</a:t>
                </a:r>
                <a:endParaRPr lang="en-IL" b="1" dirty="0">
                  <a:solidFill>
                    <a:srgbClr val="8945AA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161" name="Freeform: Shape 147">
                <a:extLst>
                  <a:ext uri="{FF2B5EF4-FFF2-40B4-BE49-F238E27FC236}">
                    <a16:creationId xmlns:a16="http://schemas.microsoft.com/office/drawing/2014/main" id="{DC3447F9-B5AD-D2AB-1C2A-B54FFA9E04CC}"/>
                  </a:ext>
                </a:extLst>
              </p:cNvPr>
              <p:cNvSpPr/>
              <p:nvPr/>
            </p:nvSpPr>
            <p:spPr>
              <a:xfrm rot="13051396">
                <a:off x="6028667" y="4541056"/>
                <a:ext cx="692292" cy="49110"/>
              </a:xfrm>
              <a:custGeom>
                <a:avLst/>
                <a:gdLst>
                  <a:gd name="connsiteX0" fmla="*/ 0 w 1874982"/>
                  <a:gd name="connsiteY0" fmla="*/ 157518 h 203700"/>
                  <a:gd name="connsiteX1" fmla="*/ 905164 w 1874982"/>
                  <a:gd name="connsiteY1" fmla="*/ 500 h 203700"/>
                  <a:gd name="connsiteX2" fmla="*/ 1874982 w 1874982"/>
                  <a:gd name="connsiteY2" fmla="*/ 203700 h 20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4982" h="203700">
                    <a:moveTo>
                      <a:pt x="0" y="157518"/>
                    </a:moveTo>
                    <a:cubicBezTo>
                      <a:pt x="296333" y="75160"/>
                      <a:pt x="592667" y="-7197"/>
                      <a:pt x="905164" y="500"/>
                    </a:cubicBezTo>
                    <a:cubicBezTo>
                      <a:pt x="1217661" y="8197"/>
                      <a:pt x="1546321" y="105948"/>
                      <a:pt x="1874982" y="20370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7AE1755-D0CD-EF8D-72BD-F902450ACC8F}"/>
              </a:ext>
            </a:extLst>
          </p:cNvPr>
          <p:cNvSpPr/>
          <p:nvPr/>
        </p:nvSpPr>
        <p:spPr>
          <a:xfrm>
            <a:off x="285863" y="4656660"/>
            <a:ext cx="11619096" cy="1762367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7" y="-44195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8" y="760460"/>
            <a:ext cx="10515600" cy="6320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000" dirty="0">
                <a:latin typeface="Lato" panose="020F0502020204030203" pitchFamily="34" charset="77"/>
              </a:rPr>
              <a:t>Overparameterized DNNs trained via GD yield unprecedently low population loss</a:t>
            </a:r>
            <a:endParaRPr lang="en-IL" sz="2000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667129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4AF686-BB0C-A1DF-C014-6BBACB155CCE}"/>
              </a:ext>
            </a:extLst>
          </p:cNvPr>
          <p:cNvSpPr txBox="1">
            <a:spLocks/>
          </p:cNvSpPr>
          <p:nvPr/>
        </p:nvSpPr>
        <p:spPr>
          <a:xfrm>
            <a:off x="384963" y="3996986"/>
            <a:ext cx="10515600" cy="45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000" b="1" dirty="0"/>
              <a:t>Locally Connected NNs</a:t>
            </a:r>
            <a:endParaRPr lang="en-IL" sz="2000" b="1" dirty="0">
              <a:solidFill>
                <a:srgbClr val="8945AA"/>
              </a:solidFill>
            </a:endParaRPr>
          </a:p>
        </p:txBody>
      </p:sp>
      <p:sp>
        <p:nvSpPr>
          <p:cNvPr id="16" name="Content Placeholder 2 3">
            <a:extLst>
              <a:ext uri="{FF2B5EF4-FFF2-40B4-BE49-F238E27FC236}">
                <a16:creationId xmlns:a16="http://schemas.microsoft.com/office/drawing/2014/main" id="{07339B6C-706D-91B6-7A75-BF460C444D76}"/>
              </a:ext>
            </a:extLst>
          </p:cNvPr>
          <p:cNvSpPr txBox="1">
            <a:spLocks/>
          </p:cNvSpPr>
          <p:nvPr/>
        </p:nvSpPr>
        <p:spPr>
          <a:xfrm>
            <a:off x="456134" y="4872541"/>
            <a:ext cx="11448825" cy="160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8945AA"/>
              </a:buClr>
            </a:pPr>
            <a:r>
              <a:rPr lang="en-IL" sz="1800" b="1" dirty="0"/>
              <a:t>Theory: </a:t>
            </a:r>
            <a:r>
              <a:rPr lang="en-IL" sz="1800" dirty="0"/>
              <a:t>accurate prediction is possible </a:t>
            </a:r>
            <a:r>
              <a:rPr lang="en-IL" sz="1800" b="1" dirty="0">
                <a:solidFill>
                  <a:srgbClr val="8945AA"/>
                </a:solidFill>
              </a:rPr>
              <a:t>if and only if </a:t>
            </a:r>
            <a:r>
              <a:rPr lang="en-IL" sz="1800" dirty="0"/>
              <a:t>data admits low entanglement under canonical partitions</a:t>
            </a:r>
            <a:endParaRPr lang="en-IL" sz="1800" u="sng" dirty="0"/>
          </a:p>
        </p:txBody>
      </p:sp>
      <p:sp>
        <p:nvSpPr>
          <p:cNvPr id="17" name="Content Placeholder 2 3">
            <a:extLst>
              <a:ext uri="{FF2B5EF4-FFF2-40B4-BE49-F238E27FC236}">
                <a16:creationId xmlns:a16="http://schemas.microsoft.com/office/drawing/2014/main" id="{EB8CB2FA-1CA9-9375-D806-21B166974159}"/>
              </a:ext>
            </a:extLst>
          </p:cNvPr>
          <p:cNvSpPr txBox="1">
            <a:spLocks/>
          </p:cNvSpPr>
          <p:nvPr/>
        </p:nvSpPr>
        <p:spPr>
          <a:xfrm rot="10800000" flipV="1">
            <a:off x="456135" y="5453687"/>
            <a:ext cx="10187100" cy="65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8945AA"/>
              </a:buClr>
            </a:pPr>
            <a:r>
              <a:rPr lang="en-IL" sz="1800" b="1" dirty="0"/>
              <a:t>Practical application:</a:t>
            </a:r>
            <a:r>
              <a:rPr lang="en-IL" sz="1800" dirty="0"/>
              <a:t> enhancing suitability of data via feature arrangement</a:t>
            </a:r>
            <a:endParaRPr lang="en-IL" sz="1800" u="sng" dirty="0"/>
          </a:p>
        </p:txBody>
      </p:sp>
      <p:sp>
        <p:nvSpPr>
          <p:cNvPr id="25" name="Content Placeholder 2 3">
            <a:extLst>
              <a:ext uri="{FF2B5EF4-FFF2-40B4-BE49-F238E27FC236}">
                <a16:creationId xmlns:a16="http://schemas.microsoft.com/office/drawing/2014/main" id="{4B7F58AA-1887-5C19-D16D-931DF073C783}"/>
              </a:ext>
            </a:extLst>
          </p:cNvPr>
          <p:cNvSpPr txBox="1">
            <a:spLocks/>
          </p:cNvSpPr>
          <p:nvPr/>
        </p:nvSpPr>
        <p:spPr>
          <a:xfrm>
            <a:off x="456134" y="5700848"/>
            <a:ext cx="11448825" cy="868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8945AA"/>
              </a:buClr>
              <a:buNone/>
            </a:pPr>
            <a:endParaRPr lang="en-IL" sz="1800" u="sng" dirty="0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3C27A8E-8736-91F7-C5C9-59C20F55C469}"/>
              </a:ext>
            </a:extLst>
          </p:cNvPr>
          <p:cNvGrpSpPr/>
          <p:nvPr/>
        </p:nvGrpSpPr>
        <p:grpSpPr>
          <a:xfrm>
            <a:off x="7703010" y="1320731"/>
            <a:ext cx="4008978" cy="1379792"/>
            <a:chOff x="7703010" y="1473130"/>
            <a:chExt cx="4008978" cy="137979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1801FA86-AB59-8A2F-5D9F-8A5CF7AC6253}"/>
                </a:ext>
              </a:extLst>
            </p:cNvPr>
            <p:cNvSpPr txBox="1">
              <a:spLocks/>
            </p:cNvSpPr>
            <p:nvPr/>
          </p:nvSpPr>
          <p:spPr>
            <a:xfrm>
              <a:off x="8972616" y="1473130"/>
              <a:ext cx="2739372" cy="8014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Lato" panose="020F05020202040302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L" sz="2000" dirty="0"/>
                <a:t>We study </a:t>
              </a:r>
              <a:r>
                <a:rPr lang="en-US" sz="2000" dirty="0"/>
                <a:t>this</a:t>
              </a:r>
              <a:r>
                <a:rPr lang="en-IL" sz="2000" dirty="0"/>
                <a:t> via tools from </a:t>
              </a:r>
              <a:r>
                <a:rPr lang="en-IL" sz="2000" b="1" dirty="0">
                  <a:solidFill>
                    <a:srgbClr val="8945AA"/>
                  </a:solidFill>
                </a:rPr>
                <a:t>quantum physics</a:t>
              </a:r>
            </a:p>
          </p:txBody>
        </p:sp>
        <p:pic>
          <p:nvPicPr>
            <p:cNvPr id="248" name="Picture 247" descr="A picture containing text, wheel, window, Ferris wheel&#10;&#10;Description automatically generated">
              <a:extLst>
                <a:ext uri="{FF2B5EF4-FFF2-40B4-BE49-F238E27FC236}">
                  <a16:creationId xmlns:a16="http://schemas.microsoft.com/office/drawing/2014/main" id="{654307DE-A1F4-B0CF-B047-6E114B372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389472" y="2266266"/>
              <a:ext cx="586656" cy="586656"/>
            </a:xfrm>
            <a:prstGeom prst="rect">
              <a:avLst/>
            </a:prstGeom>
          </p:spPr>
        </p:pic>
        <p:sp>
          <p:nvSpPr>
            <p:cNvPr id="249" name="Freeform: Shape 147">
              <a:extLst>
                <a:ext uri="{FF2B5EF4-FFF2-40B4-BE49-F238E27FC236}">
                  <a16:creationId xmlns:a16="http://schemas.microsoft.com/office/drawing/2014/main" id="{14E055FE-ADD4-4614-CB00-EE78013CCC7A}"/>
                </a:ext>
              </a:extLst>
            </p:cNvPr>
            <p:cNvSpPr/>
            <p:nvPr/>
          </p:nvSpPr>
          <p:spPr>
            <a:xfrm rot="10338437" flipV="1">
              <a:off x="7703010" y="1745513"/>
              <a:ext cx="1243109" cy="45719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31750" cap="rnd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161DD-CD34-CC5E-AE23-8DEE72ABA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580" y="6542209"/>
            <a:ext cx="2743200" cy="365125"/>
          </a:xfrm>
        </p:spPr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29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408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909542"/>
            <a:ext cx="10515600" cy="3314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IL" sz="2200" b="1" dirty="0">
                <a:latin typeface="Lato" panose="020F0502020204030203" pitchFamily="34" charset="77"/>
              </a:rPr>
              <a:t>What Makes Data Suitable for a Locally Connected Neural Network? A Necessary and Sufficient Condition Based on Quantum Entanglement</a:t>
            </a:r>
          </a:p>
          <a:p>
            <a:pPr marL="457200" lvl="1" indent="0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IL" sz="2000" b="1" dirty="0">
                <a:latin typeface="Lato"/>
                <a:ea typeface="Lato"/>
                <a:cs typeface="Lato"/>
              </a:rPr>
              <a:t>Yotam Alexander</a:t>
            </a:r>
            <a:r>
              <a:rPr lang="en-IL" sz="2000" dirty="0">
                <a:latin typeface="Lato"/>
                <a:ea typeface="Lato"/>
                <a:cs typeface="Lato"/>
              </a:rPr>
              <a:t> + Nimrod De La Vega + Noam Razin + </a:t>
            </a:r>
            <a:r>
              <a:rPr lang="en-US" sz="2000" i="1" dirty="0">
                <a:latin typeface="Lato"/>
                <a:ea typeface="Lato"/>
                <a:cs typeface="Lato"/>
              </a:rPr>
              <a:t>Nadav Cohen</a:t>
            </a:r>
            <a:endParaRPr lang="en-IL" sz="2000" i="1" dirty="0">
              <a:latin typeface="Lato"/>
              <a:ea typeface="Lato"/>
              <a:cs typeface="Lato"/>
            </a:endParaRPr>
          </a:p>
          <a:p>
            <a:pPr marL="457200" lvl="1" indent="0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IL" sz="2000" i="1" dirty="0"/>
              <a:t>arXiv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IL" sz="2200" i="1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80E3C-A197-C477-DE6A-B9C7F6579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3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90954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7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Reasoning About Natural Data via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8" y="1345334"/>
            <a:ext cx="10515600" cy="6991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/>
              <a:t>Deep learning is most commonly applied to data </a:t>
            </a:r>
            <a:r>
              <a:rPr lang="en-US" sz="2200" dirty="0"/>
              <a:t>modalities </a:t>
            </a:r>
            <a:r>
              <a:rPr lang="en-IL" sz="2200" dirty="0"/>
              <a:t>regarded as </a:t>
            </a:r>
            <a:r>
              <a:rPr lang="en-IL" sz="2200" b="1" dirty="0">
                <a:solidFill>
                  <a:srgbClr val="8945AA"/>
                </a:solidFill>
              </a:rPr>
              <a:t>natural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00BF48-87C0-A5C4-0FA5-4FF459FA9694}"/>
              </a:ext>
            </a:extLst>
          </p:cNvPr>
          <p:cNvGrpSpPr/>
          <p:nvPr/>
        </p:nvGrpSpPr>
        <p:grpSpPr>
          <a:xfrm>
            <a:off x="2506452" y="2502575"/>
            <a:ext cx="6352632" cy="808411"/>
            <a:chOff x="2243114" y="2142009"/>
            <a:chExt cx="6352632" cy="808411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D16C69-7D5E-C790-5FEA-531D2549C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3114" y="2142011"/>
              <a:ext cx="2119573" cy="700042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1F06925-89BC-E886-A833-BAE60614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614" y="2142010"/>
              <a:ext cx="575092" cy="771835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05F91B-AE69-CC04-88A6-921B65C8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2157" y="2142011"/>
              <a:ext cx="575092" cy="7718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AA3412-0F8D-2C28-1423-C58E54DD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1633" y="2184018"/>
              <a:ext cx="1254113" cy="766402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02A3734-77DF-EFBF-1B42-8A6956542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7071" y="2142009"/>
              <a:ext cx="575092" cy="771835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E02DAD-2597-07FB-155F-574C60E14D80}"/>
              </a:ext>
            </a:extLst>
          </p:cNvPr>
          <p:cNvSpPr txBox="1">
            <a:spLocks/>
          </p:cNvSpPr>
          <p:nvPr/>
        </p:nvSpPr>
        <p:spPr>
          <a:xfrm>
            <a:off x="470688" y="3657693"/>
            <a:ext cx="10515600" cy="69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dirty="0"/>
              <a:t>Difficult to formalize since we </a:t>
            </a:r>
            <a:r>
              <a:rPr lang="en-IL" sz="2200" b="1" dirty="0">
                <a:solidFill>
                  <a:srgbClr val="C00000"/>
                </a:solidFill>
              </a:rPr>
              <a:t>lack tools for reasoning about natural data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41706B-18FE-DCB5-F1F0-299C2A7EDE41}"/>
              </a:ext>
            </a:extLst>
          </p:cNvPr>
          <p:cNvGrpSpPr/>
          <p:nvPr/>
        </p:nvGrpSpPr>
        <p:grpSpPr>
          <a:xfrm>
            <a:off x="3820629" y="5341750"/>
            <a:ext cx="4225755" cy="1205359"/>
            <a:chOff x="4137966" y="4897585"/>
            <a:chExt cx="4225755" cy="120535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0073C5F-37A5-7213-CB42-89E96992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8055">
              <a:off x="5085119" y="4897585"/>
              <a:ext cx="1178397" cy="117839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C4BCEF6-8B54-5021-1A0E-14F7C9479634}"/>
                </a:ext>
              </a:extLst>
            </p:cNvPr>
            <p:cNvGrpSpPr/>
            <p:nvPr/>
          </p:nvGrpSpPr>
          <p:grpSpPr>
            <a:xfrm>
              <a:off x="4137966" y="5145491"/>
              <a:ext cx="4225755" cy="957453"/>
              <a:chOff x="4137966" y="5133299"/>
              <a:chExt cx="4225755" cy="957453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E5A905A5-7BFC-07FF-CD44-7FBD961FA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37966" y="5133299"/>
                <a:ext cx="1059787" cy="953806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868A9D4-CA3C-4C73-05E9-0EB4C13F3A7E}"/>
                  </a:ext>
                </a:extLst>
              </p:cNvPr>
              <p:cNvGrpSpPr/>
              <p:nvPr/>
            </p:nvGrpSpPr>
            <p:grpSpPr>
              <a:xfrm>
                <a:off x="6356296" y="5212516"/>
                <a:ext cx="2007425" cy="878236"/>
                <a:chOff x="6356287" y="536191"/>
                <a:chExt cx="2855535" cy="1249279"/>
              </a:xfrm>
            </p:grpSpPr>
            <p:pic>
              <p:nvPicPr>
                <p:cNvPr id="25" name="Picture 2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0227E674-E0FF-F8ED-70A4-ED3946B9A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356287" y="536191"/>
                  <a:ext cx="1669584" cy="551422"/>
                </a:xfrm>
                <a:prstGeom prst="rect">
                  <a:avLst/>
                </a:prstGeom>
              </p:spPr>
            </p:pic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E2F7FF86-109C-7728-E187-0F6B06A8D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18471" y="1177497"/>
                  <a:ext cx="452999" cy="607973"/>
                </a:xfrm>
                <a:prstGeom prst="rect">
                  <a:avLst/>
                </a:prstGeom>
              </p:spPr>
            </p:pic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BA53C8D5-1217-22BA-0915-CBA4CECF3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53250" y="1176886"/>
                  <a:ext cx="452999" cy="607973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C71F044E-C79C-1378-8B4B-5340E7697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23959" y="565696"/>
                  <a:ext cx="987863" cy="603694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9841E73C-81F5-E322-0287-81CE6F4A8E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3692" y="1176886"/>
                  <a:ext cx="452999" cy="6079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99216B-4FDD-4B06-90DD-8001C2743DD8}"/>
              </a:ext>
            </a:extLst>
          </p:cNvPr>
          <p:cNvSpPr txBox="1"/>
          <p:nvPr/>
        </p:nvSpPr>
        <p:spPr>
          <a:xfrm>
            <a:off x="2552815" y="2035054"/>
            <a:ext cx="208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Images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57285-DD9B-0070-7001-B7CA8AEBD433}"/>
              </a:ext>
            </a:extLst>
          </p:cNvPr>
          <p:cNvSpPr txBox="1"/>
          <p:nvPr/>
        </p:nvSpPr>
        <p:spPr>
          <a:xfrm>
            <a:off x="5072898" y="2036767"/>
            <a:ext cx="2172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Text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894C4F-928C-CC56-F1D5-4C2945B42AF0}"/>
              </a:ext>
            </a:extLst>
          </p:cNvPr>
          <p:cNvSpPr txBox="1"/>
          <p:nvPr/>
        </p:nvSpPr>
        <p:spPr>
          <a:xfrm>
            <a:off x="7364009" y="2035054"/>
            <a:ext cx="184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sz="2200" b="1" dirty="0">
                <a:latin typeface="Lato" panose="020F0502020204030203" pitchFamily="34" charset="77"/>
              </a:rPr>
              <a:t>Audio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BD912-272A-E700-613D-2BD520AAA457}"/>
              </a:ext>
            </a:extLst>
          </p:cNvPr>
          <p:cNvGrpSpPr/>
          <p:nvPr/>
        </p:nvGrpSpPr>
        <p:grpSpPr>
          <a:xfrm>
            <a:off x="2605383" y="4451690"/>
            <a:ext cx="6560609" cy="699140"/>
            <a:chOff x="5020824" y="5477841"/>
            <a:chExt cx="6560609" cy="6991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E0078-9B8C-B3F3-2986-8748AC8C5CEB}"/>
                </a:ext>
              </a:extLst>
            </p:cNvPr>
            <p:cNvGrpSpPr/>
            <p:nvPr/>
          </p:nvGrpSpPr>
          <p:grpSpPr>
            <a:xfrm>
              <a:off x="5020824" y="5477841"/>
              <a:ext cx="6438689" cy="699140"/>
              <a:chOff x="5020824" y="5477841"/>
              <a:chExt cx="6438689" cy="69914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F96CB0B-5007-6D8F-84A6-37038AE072C5}"/>
                  </a:ext>
                </a:extLst>
              </p:cNvPr>
              <p:cNvSpPr/>
              <p:nvPr/>
            </p:nvSpPr>
            <p:spPr>
              <a:xfrm>
                <a:off x="5020824" y="5477841"/>
                <a:ext cx="6438689" cy="699140"/>
              </a:xfrm>
              <a:prstGeom prst="roundRect">
                <a:avLst>
                  <a:gd name="adj" fmla="val 7076"/>
                </a:avLst>
              </a:prstGeom>
              <a:solidFill>
                <a:srgbClr val="FFF678"/>
              </a:solidFill>
              <a:ln>
                <a:noFill/>
              </a:ln>
              <a:effectLst>
                <a:outerShdw blurRad="38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IL" sz="2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5CA25FA-4415-042D-750D-34B3E94F6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158185" y="5709029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BD4E58-EC15-2AEB-1CD1-2CEF0A6F0B81}"/>
                </a:ext>
              </a:extLst>
            </p:cNvPr>
            <p:cNvSpPr txBox="1"/>
            <p:nvPr/>
          </p:nvSpPr>
          <p:spPr>
            <a:xfrm>
              <a:off x="5405019" y="5602274"/>
              <a:ext cx="6176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Lato" panose="020F0502020204030203" pitchFamily="34" charset="77"/>
                </a:rPr>
                <a:t>Physics may be key to overcoming this difficulty</a:t>
              </a:r>
              <a:endParaRPr lang="en-IL" sz="2200" dirty="0">
                <a:solidFill>
                  <a:schemeClr val="tx1"/>
                </a:solidFill>
                <a:latin typeface="Lato" panose="020F0502020204030203" pitchFamily="34" charset="77"/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71920EE-FB2B-0A19-14DC-DF19E4990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30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3145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92D13-E33F-C2EE-88E4-6D4C347B48C8}"/>
              </a:ext>
            </a:extLst>
          </p:cNvPr>
          <p:cNvSpPr/>
          <p:nvPr/>
        </p:nvSpPr>
        <p:spPr>
          <a:xfrm>
            <a:off x="520864" y="4459403"/>
            <a:ext cx="11134845" cy="45719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69ABB-C238-1F38-4DEA-8C685435025E}"/>
              </a:ext>
            </a:extLst>
          </p:cNvPr>
          <p:cNvSpPr txBox="1"/>
          <p:nvPr/>
        </p:nvSpPr>
        <p:spPr>
          <a:xfrm>
            <a:off x="0" y="2350063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600" dirty="0">
                <a:latin typeface="Lato" panose="020F0502020204030203" pitchFamily="34" charset="77"/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85437-31D3-F518-F8B5-A28146A1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dirty="0" smtClean="0">
                <a:latin typeface="Lato"/>
                <a:ea typeface="Lato"/>
                <a:cs typeface="Lato"/>
              </a:rPr>
              <a:pPr/>
              <a:t>31</a:t>
            </a:fld>
            <a:r>
              <a:rPr lang="en-IL" dirty="0">
                <a:latin typeface="Lato"/>
                <a:ea typeface="Lato"/>
                <a:cs typeface="Lato"/>
              </a:rPr>
              <a:t> / </a:t>
            </a:r>
            <a:r>
              <a:rPr lang="en-US">
                <a:latin typeface="Lato"/>
                <a:ea typeface="Lato"/>
                <a:cs typeface="Lato"/>
              </a:rPr>
              <a:t>31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7724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345333"/>
            <a:ext cx="10515600" cy="50460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8945AA"/>
              </a:buClr>
            </a:pPr>
            <a:r>
              <a:rPr lang="en-IL" sz="2200" b="1" dirty="0">
                <a:latin typeface="Lato" panose="020F0502020204030203" pitchFamily="34" charset="77"/>
              </a:rPr>
              <a:t>The Role of Data Distributions in Deep Learning</a:t>
            </a:r>
          </a:p>
          <a:p>
            <a:pPr>
              <a:lnSpc>
                <a:spcPct val="120000"/>
              </a:lnSpc>
              <a:spcAft>
                <a:spcPts val="2400"/>
              </a:spcAft>
              <a:buClr>
                <a:srgbClr val="8945AA"/>
              </a:buClr>
            </a:pPr>
            <a:r>
              <a:rPr lang="en-IL" sz="2200" b="1" dirty="0">
                <a:latin typeface="Lato" panose="020F0502020204030203" pitchFamily="34" charset="77"/>
              </a:rPr>
              <a:t>An Appeal to Quantum Physics</a:t>
            </a:r>
          </a:p>
          <a:p>
            <a:pPr>
              <a:lnSpc>
                <a:spcPct val="120000"/>
              </a:lnSpc>
              <a:spcAft>
                <a:spcPts val="2400"/>
              </a:spcAft>
              <a:buClr>
                <a:srgbClr val="8945AA"/>
              </a:buClr>
            </a:pPr>
            <a:r>
              <a:rPr lang="en-IL" sz="2200" b="1" dirty="0">
                <a:latin typeface="Lato" panose="020F0502020204030203" pitchFamily="34" charset="77"/>
              </a:rPr>
              <a:t>Characterization of Data Suitable for Locally Connected Neural Networks</a:t>
            </a:r>
          </a:p>
          <a:p>
            <a:pPr>
              <a:lnSpc>
                <a:spcPct val="120000"/>
              </a:lnSpc>
              <a:spcAft>
                <a:spcPts val="2400"/>
              </a:spcAft>
              <a:buClr>
                <a:srgbClr val="8945AA"/>
              </a:buClr>
            </a:pPr>
            <a:r>
              <a:rPr lang="en-IL" sz="2200" b="1" dirty="0">
                <a:latin typeface="Lato" panose="020F0502020204030203" pitchFamily="34" charset="77"/>
              </a:rPr>
              <a:t>Conclusion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DDE0BC-A8F6-2976-8DB2-233DCD321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4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8513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D65A5E2-C53F-B9CA-9CF1-02FDFA70AF2E}"/>
              </a:ext>
            </a:extLst>
          </p:cNvPr>
          <p:cNvSpPr/>
          <p:nvPr/>
        </p:nvSpPr>
        <p:spPr>
          <a:xfrm>
            <a:off x="429128" y="4624500"/>
            <a:ext cx="11276142" cy="1788183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5" name="Content Placeholder 2 1">
            <a:extLst>
              <a:ext uri="{FF2B5EF4-FFF2-40B4-BE49-F238E27FC236}">
                <a16:creationId xmlns:a16="http://schemas.microsoft.com/office/drawing/2014/main" id="{9ADB605A-15FE-3816-331D-FB0599171183}"/>
              </a:ext>
            </a:extLst>
          </p:cNvPr>
          <p:cNvSpPr txBox="1">
            <a:spLocks/>
          </p:cNvSpPr>
          <p:nvPr/>
        </p:nvSpPr>
        <p:spPr>
          <a:xfrm>
            <a:off x="486730" y="4741418"/>
            <a:ext cx="10515600" cy="153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200" b="1" dirty="0"/>
              <a:t>Approach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200" dirty="0"/>
              <a:t>Predetermine </a:t>
            </a:r>
            <a:r>
              <a:rPr lang="en-IL" sz="2200" dirty="0">
                <a:solidFill>
                  <a:srgbClr val="8945AA"/>
                </a:solidFill>
              </a:rPr>
              <a:t>hypotheses space</a:t>
            </a:r>
            <a:r>
              <a:rPr lang="en-IL" sz="2200" dirty="0"/>
              <a:t>                 </a:t>
            </a:r>
            <a:r>
              <a:rPr lang="en-US" sz="2200" dirty="0"/>
              <a:t>     </a:t>
            </a:r>
            <a:r>
              <a:rPr lang="en-IL" sz="2200" dirty="0"/>
              <a:t>and return	</a:t>
            </a:r>
            <a:r>
              <a:rPr lang="en-US" sz="2200" dirty="0"/>
              <a:t>                 t</a:t>
            </a:r>
            <a:r>
              <a:rPr lang="en-IL" sz="2200" dirty="0"/>
              <a:t>hat minimizes </a:t>
            </a:r>
            <a:r>
              <a:rPr lang="en-IL" sz="2200" dirty="0">
                <a:solidFill>
                  <a:srgbClr val="8945AA"/>
                </a:solidFill>
              </a:rPr>
              <a:t>empirical loss</a:t>
            </a:r>
            <a:r>
              <a:rPr lang="en-IL" sz="2200" dirty="0"/>
              <a:t>:</a:t>
            </a:r>
            <a:endParaRPr lang="en-IL" sz="2200" b="1" dirty="0">
              <a:solidFill>
                <a:srgbClr val="8945AA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665AC8-C320-EFF2-4E24-38BF41D627BB}"/>
              </a:ext>
            </a:extLst>
          </p:cNvPr>
          <p:cNvSpPr/>
          <p:nvPr/>
        </p:nvSpPr>
        <p:spPr>
          <a:xfrm>
            <a:off x="429128" y="2363714"/>
            <a:ext cx="11276142" cy="2084556"/>
          </a:xfrm>
          <a:prstGeom prst="roundRect">
            <a:avLst>
              <a:gd name="adj" fmla="val 7076"/>
            </a:avLst>
          </a:prstGeom>
          <a:solidFill>
            <a:schemeClr val="bg2">
              <a:alpha val="10447"/>
            </a:schemeClr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2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E00F35-67B7-F293-730C-A1F2CCE05C91}"/>
              </a:ext>
            </a:extLst>
          </p:cNvPr>
          <p:cNvGrpSpPr/>
          <p:nvPr/>
        </p:nvGrpSpPr>
        <p:grpSpPr>
          <a:xfrm>
            <a:off x="558363" y="1721027"/>
            <a:ext cx="9644055" cy="430887"/>
            <a:chOff x="558363" y="1871502"/>
            <a:chExt cx="9644055" cy="4308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422EAE-9967-CDBD-CAFF-DA19FF7D133B}"/>
                </a:ext>
              </a:extLst>
            </p:cNvPr>
            <p:cNvSpPr txBox="1"/>
            <p:nvPr/>
          </p:nvSpPr>
          <p:spPr>
            <a:xfrm>
              <a:off x="775859" y="1871502"/>
              <a:ext cx="9426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- </a:t>
              </a:r>
              <a:r>
                <a:rPr lang="en-IL" sz="2200" dirty="0">
                  <a:solidFill>
                    <a:srgbClr val="8945AA"/>
                  </a:solidFill>
                  <a:latin typeface="Lato" panose="020F0502020204030203" pitchFamily="34" charset="77"/>
                </a:rPr>
                <a:t>label space</a:t>
              </a:r>
            </a:p>
          </p:txBody>
        </p:sp>
        <p:pic>
          <p:nvPicPr>
            <p:cNvPr id="16" name="Picture 15" descr="\documentclass{article}&#10;\usepackage{amsmath}&#10;\pagestyle{empty}&#10;\begin{document}&#10;&#10;&#10;$\mathcal{Y}$&#10;&#10;&#10;\end{document}" title="IguanaTex Bitmap Display">
              <a:extLst>
                <a:ext uri="{FF2B5EF4-FFF2-40B4-BE49-F238E27FC236}">
                  <a16:creationId xmlns:a16="http://schemas.microsoft.com/office/drawing/2014/main" id="{FB31E9A8-64DD-CECD-2EFC-EBEFF7396F5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58363" y="1975744"/>
              <a:ext cx="195580" cy="22352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819AD11-91AB-4AEB-3D80-2B47D578EB1D}"/>
              </a:ext>
            </a:extLst>
          </p:cNvPr>
          <p:cNvSpPr txBox="1"/>
          <p:nvPr/>
        </p:nvSpPr>
        <p:spPr>
          <a:xfrm>
            <a:off x="775859" y="1179631"/>
            <a:ext cx="9426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- 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instance space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Statistical Learning Setup</a:t>
            </a: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2365811"/>
            <a:ext cx="11218540" cy="1889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Task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>
                <a:latin typeface="Lato"/>
                <a:ea typeface="Lato"/>
                <a:cs typeface="Lato"/>
              </a:rPr>
              <a:t>Given </a:t>
            </a:r>
            <a:r>
              <a:rPr lang="en-IL" sz="2200" dirty="0">
                <a:solidFill>
                  <a:srgbClr val="8945AA"/>
                </a:solidFill>
                <a:latin typeface="Lato"/>
                <a:ea typeface="Lato"/>
                <a:cs typeface="Lato"/>
              </a:rPr>
              <a:t>training set </a:t>
            </a:r>
            <a:r>
              <a:rPr lang="en-IL" sz="2200" dirty="0">
                <a:latin typeface="Lato"/>
                <a:ea typeface="Lato"/>
                <a:cs typeface="Lato"/>
              </a:rPr>
              <a:t>	                            </a:t>
            </a:r>
            <a:r>
              <a:rPr lang="en-US" sz="2200" dirty="0">
                <a:latin typeface="Lato"/>
                <a:ea typeface="Lato"/>
                <a:cs typeface="Lato"/>
              </a:rPr>
              <a:t>                  </a:t>
            </a:r>
            <a:r>
              <a:rPr lang="en-IL" sz="2200" dirty="0">
                <a:latin typeface="Lato"/>
                <a:ea typeface="Lato"/>
                <a:cs typeface="Lato"/>
              </a:rPr>
              <a:t>drawn </a:t>
            </a:r>
            <a:r>
              <a:rPr lang="en-IL" sz="2200" dirty="0" err="1">
                <a:latin typeface="Lato"/>
                <a:ea typeface="Lato"/>
                <a:cs typeface="Lato"/>
              </a:rPr>
              <a:t>i.i.d.</a:t>
            </a:r>
            <a:r>
              <a:rPr lang="en-IL" sz="2200" dirty="0">
                <a:latin typeface="Lato"/>
                <a:ea typeface="Lato"/>
                <a:cs typeface="Lato"/>
              </a:rPr>
              <a:t> from     </a:t>
            </a:r>
            <a:r>
              <a:rPr lang="en-US" sz="2200" dirty="0">
                <a:latin typeface="Lato"/>
                <a:ea typeface="Lato"/>
                <a:cs typeface="Lato"/>
              </a:rPr>
              <a:t>   </a:t>
            </a:r>
            <a:r>
              <a:rPr lang="en-IL" sz="2200">
                <a:latin typeface="Lato"/>
                <a:ea typeface="Lato"/>
                <a:cs typeface="Lato"/>
              </a:rPr>
              <a:t>,  return </a:t>
            </a:r>
            <a:r>
              <a:rPr lang="en-IL" sz="2200" dirty="0">
                <a:solidFill>
                  <a:srgbClr val="8945AA"/>
                </a:solidFill>
                <a:latin typeface="Lato"/>
                <a:ea typeface="Lato"/>
                <a:cs typeface="Lato"/>
              </a:rPr>
              <a:t>hypothesis</a:t>
            </a:r>
            <a:r>
              <a:rPr lang="en-IL" sz="2200" dirty="0">
                <a:latin typeface="Lato"/>
                <a:ea typeface="Lato"/>
                <a:cs typeface="Lato"/>
              </a:rPr>
              <a:t> 		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/>
              <a:t>that minimizes </a:t>
            </a:r>
            <a:r>
              <a:rPr lang="en-IL" sz="2200" dirty="0">
                <a:solidFill>
                  <a:srgbClr val="8945AA"/>
                </a:solidFill>
              </a:rPr>
              <a:t>population loss</a:t>
            </a:r>
            <a:r>
              <a:rPr lang="en-IL" sz="2200" dirty="0"/>
              <a:t>: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0491E5-A28D-2C92-89F4-21752C5ABC2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633265" y="1179631"/>
            <a:ext cx="9645511" cy="430887"/>
            <a:chOff x="3633265" y="1330106"/>
            <a:chExt cx="9645511" cy="430887"/>
          </a:xfrm>
        </p:grpSpPr>
        <p:pic>
          <p:nvPicPr>
            <p:cNvPr id="23" name="Picture 22" descr="\documentclass{article}&#10;\usepackage{amsmath}&#10;\pagestyle{empty}&#10;\begin{document}&#10;&#10;&#10;$\mathcal{D}$&#10;&#10;\end{document}" title="IguanaTex Bitmap Display">
              <a:extLst>
                <a:ext uri="{FF2B5EF4-FFF2-40B4-BE49-F238E27FC236}">
                  <a16:creationId xmlns:a16="http://schemas.microsoft.com/office/drawing/2014/main" id="{40F996EC-76FD-0211-862A-9C36742B24F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3633265" y="1448494"/>
              <a:ext cx="223520" cy="19558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A7426C-8DE3-8D35-E434-23B64898E9C8}"/>
                </a:ext>
              </a:extLst>
            </p:cNvPr>
            <p:cNvSpPr txBox="1"/>
            <p:nvPr/>
          </p:nvSpPr>
          <p:spPr>
            <a:xfrm>
              <a:off x="3852217" y="1330106"/>
              <a:ext cx="9426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- </a:t>
              </a:r>
              <a:r>
                <a:rPr lang="en-IL" sz="2200" dirty="0">
                  <a:solidFill>
                    <a:srgbClr val="8945AA"/>
                  </a:solidFill>
                  <a:latin typeface="Lato" panose="020F0502020204030203" pitchFamily="34" charset="77"/>
                </a:rPr>
                <a:t>distribution </a:t>
              </a:r>
              <a:r>
                <a:rPr lang="en-IL" sz="2200" dirty="0">
                  <a:latin typeface="Lato" panose="020F0502020204030203" pitchFamily="34" charset="77"/>
                </a:rPr>
                <a:t>over 	      </a:t>
              </a:r>
              <a:r>
                <a:rPr lang="en-US" sz="2200" dirty="0">
                  <a:latin typeface="Lato" panose="020F0502020204030203" pitchFamily="34" charset="77"/>
                </a:rPr>
                <a:t> </a:t>
              </a:r>
              <a:r>
                <a:rPr lang="en-IL" sz="2200" dirty="0">
                  <a:latin typeface="Lato" panose="020F0502020204030203" pitchFamily="34" charset="77"/>
                </a:rPr>
                <a:t>(unknown) </a:t>
              </a:r>
              <a:endParaRPr lang="en-IL" sz="2200" dirty="0">
                <a:solidFill>
                  <a:srgbClr val="8945AA"/>
                </a:solidFill>
                <a:latin typeface="Lato" panose="020F0502020204030203" pitchFamily="34" charset="77"/>
              </a:endParaRPr>
            </a:p>
          </p:txBody>
        </p:sp>
      </p:grpSp>
      <p:pic>
        <p:nvPicPr>
          <p:cNvPr id="29" name="Picture 28" descr="\documentclass{article}&#10;\usepackage{amsmath}&#10;\pagestyle{empty}&#10;\begin{document}&#10;&#10;$\mathcal{X} \times \mathcal{Y}$&#10;&#10;&#10;\end{document}" title="IguanaTex Bitmap Display">
            <a:extLst>
              <a:ext uri="{FF2B5EF4-FFF2-40B4-BE49-F238E27FC236}">
                <a16:creationId xmlns:a16="http://schemas.microsoft.com/office/drawing/2014/main" id="{5CD64B8A-FBD9-30B3-A725-71F275EC54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46777" y="1324028"/>
            <a:ext cx="782320" cy="2235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0DD72C3-5A0F-0DE0-E446-FCBCF08EB6C9}"/>
              </a:ext>
            </a:extLst>
          </p:cNvPr>
          <p:cNvGrpSpPr/>
          <p:nvPr/>
        </p:nvGrpSpPr>
        <p:grpSpPr>
          <a:xfrm>
            <a:off x="3633265" y="1720193"/>
            <a:ext cx="11455172" cy="430887"/>
            <a:chOff x="3633265" y="1870668"/>
            <a:chExt cx="11455172" cy="4308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7F5670-D75C-012A-9A64-951C139A4238}"/>
                </a:ext>
              </a:extLst>
            </p:cNvPr>
            <p:cNvSpPr txBox="1"/>
            <p:nvPr/>
          </p:nvSpPr>
          <p:spPr>
            <a:xfrm>
              <a:off x="5661878" y="1870668"/>
              <a:ext cx="9426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L" sz="2200" dirty="0">
                  <a:latin typeface="Lato" panose="020F0502020204030203" pitchFamily="34" charset="77"/>
                </a:rPr>
                <a:t>- </a:t>
              </a:r>
              <a:r>
                <a:rPr lang="en-IL" sz="2200" dirty="0">
                  <a:solidFill>
                    <a:srgbClr val="8945AA"/>
                  </a:solidFill>
                  <a:latin typeface="Lato" panose="020F0502020204030203" pitchFamily="34" charset="77"/>
                </a:rPr>
                <a:t>loss function</a:t>
              </a:r>
            </a:p>
          </p:txBody>
        </p:sp>
        <p:pic>
          <p:nvPicPr>
            <p:cNvPr id="32" name="Picture 31" descr="\documentclass{article}&#10;\usepackage{amsmath,amsfonts}&#10;\pagestyle{empty}&#10;\begin{document}&#10;&#10;$\ell : \mathcal{Y} \times \mathcal{Y} \to \mathbb{R}_{\geq 0}$&#10;&#10;&#10;\end{document}" title="IguanaTex Bitmap Display">
              <a:extLst>
                <a:ext uri="{FF2B5EF4-FFF2-40B4-BE49-F238E27FC236}">
                  <a16:creationId xmlns:a16="http://schemas.microsoft.com/office/drawing/2014/main" id="{A4B9FA78-3A36-1DC7-0EBE-89316F41DCB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633265" y="1946412"/>
              <a:ext cx="2011680" cy="279400"/>
            </a:xfrm>
            <a:prstGeom prst="rect">
              <a:avLst/>
            </a:prstGeom>
          </p:spPr>
        </p:pic>
      </p:grpSp>
      <p:pic>
        <p:nvPicPr>
          <p:cNvPr id="35" name="Picture 34" descr="\documentclass{article}&#10;\usepackage{amsmath}&#10;\pagestyle{empty}&#10;\begin{document}&#10;&#10;&#10;$S = \{ (x_m, y_m) \}_{m = 1}^M$&#10;&#10;\end{document}" title="IguanaTex Bitmap Display">
            <a:extLst>
              <a:ext uri="{FF2B5EF4-FFF2-40B4-BE49-F238E27FC236}">
                <a16:creationId xmlns:a16="http://schemas.microsoft.com/office/drawing/2014/main" id="{38B265AE-867F-9A92-76C3-53954C6DCE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910885" y="2848369"/>
            <a:ext cx="2346960" cy="30734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h : \mathcal{X} \to \mathcal{Y}$&#10;&#10;\end{document}" title="IguanaTex Bitmap Display">
            <a:extLst>
              <a:ext uri="{FF2B5EF4-FFF2-40B4-BE49-F238E27FC236}">
                <a16:creationId xmlns:a16="http://schemas.microsoft.com/office/drawing/2014/main" id="{057BABD8-A4A4-1875-0CEC-0F6E4DF38E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082407" y="3000165"/>
            <a:ext cx="1257300" cy="251460"/>
          </a:xfrm>
          <a:prstGeom prst="rect">
            <a:avLst/>
          </a:prstGeom>
        </p:spPr>
      </p:pic>
      <p:pic>
        <p:nvPicPr>
          <p:cNvPr id="49" name="Picture 48" descr="\documentclass{article}&#10;\usepackage{amsmath,amsfonts}&#10;\pagestyle{empty}&#10;\newcommand{\D}{{\mathcal D}}&#10;\newcommand{\T}{{\mathcal T}}&#10;\newcommand{\U}{{\mathcal U}}&#10;\newcommand{\V}{{\mathcal V}}&#10;\newcommand{\W}{{\mathcal W}}&#10;\newcommand{\X}{{\mathcal X}}&#10;\newcommand{\Y}{{\mathcal Y}}&#10;\newcommand{\OO}{{\mathcal O}}&#10;\newcommand{\I}{{\mathcal I}}&#10;\newcommand{\J}{{\mathcal J}}&#10;\renewcommand{\L}{\mathcal{L}}&#10;\newcommand{\C}{{\mathbb C}}&#10;\newcommand{\EE}{\mathop{\mathbb E}} % expectation operator&#10;\newcommand{\R}{{\mathbb R}}&#10;\newcommand{\N}{{\mathbb N}}&#10;\begin{document}&#10;&#10;$L_{\D} (h) := \EE_{x,y} [ \ell (y,  h(x))]$&#10;&#10;&#10;\end{document}&#10;" title="IguanaTex Bitmap Display">
            <a:extLst>
              <a:ext uri="{FF2B5EF4-FFF2-40B4-BE49-F238E27FC236}">
                <a16:creationId xmlns:a16="http://schemas.microsoft.com/office/drawing/2014/main" id="{17ADF7C9-7E45-3F66-2111-C1D701F82C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00715" y="3742222"/>
            <a:ext cx="3225603" cy="331604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\mathcal{H} \subseteq \mathcal{Y}^{\mathcal{X}}$&#10;&#10;\end{document}" title="IguanaTex Bitmap Display">
            <a:extLst>
              <a:ext uri="{FF2B5EF4-FFF2-40B4-BE49-F238E27FC236}">
                <a16:creationId xmlns:a16="http://schemas.microsoft.com/office/drawing/2014/main" id="{4A0EFD93-8EA5-A20C-A741-B8A80F51F4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21014" y="5254501"/>
            <a:ext cx="1005840" cy="279400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$L_S (h) := \frac{1}{M} \sum\nolimits_{m = 1}^M \ell (y_m, h(x_m))$&#10;&#10;&#10;\end{document}" title="IguanaTex Bitmap Display">
            <a:extLst>
              <a:ext uri="{FF2B5EF4-FFF2-40B4-BE49-F238E27FC236}">
                <a16:creationId xmlns:a16="http://schemas.microsoft.com/office/drawing/2014/main" id="{73BBDF98-3A9A-DB97-7629-BA3841169F7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193619" y="5832989"/>
            <a:ext cx="4190271" cy="391896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$h \in \mathcal{H}$&#10;&#10;&#10;\end{document}" title="IguanaTex Bitmap Display">
            <a:extLst>
              <a:ext uri="{FF2B5EF4-FFF2-40B4-BE49-F238E27FC236}">
                <a16:creationId xmlns:a16="http://schemas.microsoft.com/office/drawing/2014/main" id="{D3E30ED0-DD4E-DAE8-F55D-3769B8161F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821692" y="5280935"/>
            <a:ext cx="726440" cy="22352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mathcal{X}$&#10;&#10;&#10;\end{document}" title="IguanaTex Bitmap Display">
            <a:extLst>
              <a:ext uri="{FF2B5EF4-FFF2-40B4-BE49-F238E27FC236}">
                <a16:creationId xmlns:a16="http://schemas.microsoft.com/office/drawing/2014/main" id="{CEBBDBCA-3781-94AB-ED13-E534371AFA5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56907" y="1301395"/>
            <a:ext cx="223520" cy="19558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$\mathcal{D}$&#10;&#10;\end{document}" title="IguanaTex Bitmap Display">
            <a:extLst>
              <a:ext uri="{FF2B5EF4-FFF2-40B4-BE49-F238E27FC236}">
                <a16:creationId xmlns:a16="http://schemas.microsoft.com/office/drawing/2014/main" id="{5975F4B8-EC18-D6FF-DE9B-04519527C93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351638" y="2933632"/>
            <a:ext cx="223520" cy="1955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843D21-6231-F793-F646-4E1215D94F79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16573-FCF4-91F8-CB96-925337E06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5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6214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1202928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FFC1A-140C-27A6-74CF-985F98FC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10597"/>
            <a:ext cx="10515600" cy="838642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IL" sz="3200" b="1" dirty="0"/>
              <a:t>Three Pillars of Statistical Learning Theory:</a:t>
            </a:r>
            <a:br>
              <a:rPr lang="en-IL" sz="3200" b="1" dirty="0"/>
            </a:br>
            <a:r>
              <a:rPr lang="en-IL" sz="3200" b="1" dirty="0"/>
              <a:t>Expressiveness, Generalization and Optimization</a:t>
            </a:r>
            <a:endParaRPr lang="en-IL" sz="3200" b="1" dirty="0">
              <a:latin typeface="Lato" panose="020F0502020204030203" pitchFamily="34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FAE45DC-6A12-3A91-86F6-032F53074AFC}"/>
              </a:ext>
            </a:extLst>
          </p:cNvPr>
          <p:cNvSpPr/>
          <p:nvPr/>
        </p:nvSpPr>
        <p:spPr>
          <a:xfrm>
            <a:off x="2085409" y="1549811"/>
            <a:ext cx="8021181" cy="2976638"/>
          </a:xfrm>
          <a:prstGeom prst="roundRect">
            <a:avLst/>
          </a:prstGeom>
          <a:solidFill>
            <a:srgbClr val="E6F5FF">
              <a:alpha val="59988"/>
            </a:srgbClr>
          </a:solidFill>
          <a:ln w="19050"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85FBFF-03AF-3A78-B420-F5F81A823BE9}"/>
              </a:ext>
            </a:extLst>
          </p:cNvPr>
          <p:cNvSpPr/>
          <p:nvPr/>
        </p:nvSpPr>
        <p:spPr>
          <a:xfrm>
            <a:off x="2309116" y="2302431"/>
            <a:ext cx="5034013" cy="2098512"/>
          </a:xfrm>
          <a:prstGeom prst="roundRect">
            <a:avLst/>
          </a:prstGeom>
          <a:solidFill>
            <a:srgbClr val="BEE0F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353AE7-8D82-3D75-AFBD-2C877C861F45}"/>
              </a:ext>
            </a:extLst>
          </p:cNvPr>
          <p:cNvGrpSpPr/>
          <p:nvPr/>
        </p:nvGrpSpPr>
        <p:grpSpPr>
          <a:xfrm>
            <a:off x="2565248" y="2414915"/>
            <a:ext cx="5034014" cy="400110"/>
            <a:chOff x="2565248" y="2414915"/>
            <a:chExt cx="5034014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2593D1-38D0-BCAB-2CE8-4DE4EECF4523}"/>
                </a:ext>
              </a:extLst>
            </p:cNvPr>
            <p:cNvSpPr txBox="1"/>
            <p:nvPr/>
          </p:nvSpPr>
          <p:spPr>
            <a:xfrm>
              <a:off x="2565248" y="2414915"/>
              <a:ext cx="5034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Lato" panose="020F0502020204030203" pitchFamily="34" charset="77"/>
                </a:rPr>
                <a:t> </a:t>
              </a:r>
              <a:r>
                <a:rPr lang="en-IL" sz="2000" i="1" dirty="0">
                  <a:latin typeface="Lato" panose="020F0502020204030203" pitchFamily="34" charset="77"/>
                </a:rPr>
                <a:t>(hypotheses space)</a:t>
              </a:r>
            </a:p>
          </p:txBody>
        </p:sp>
        <p:pic>
          <p:nvPicPr>
            <p:cNvPr id="42" name="Picture 41" descr="\documentclass{article}&#10;\usepackage{amsmath}&#10;\pagestyle{empty}&#10;\begin{document}&#10;&#10;$\mathcal{H}$&#10;&#10;&#10;\end{document}" title="IguanaTex Bitmap Display">
              <a:extLst>
                <a:ext uri="{FF2B5EF4-FFF2-40B4-BE49-F238E27FC236}">
                  <a16:creationId xmlns:a16="http://schemas.microsoft.com/office/drawing/2014/main" id="{8FFC10BB-CAB2-2BE5-48D0-59E7BE97E330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756437" y="2500908"/>
              <a:ext cx="223520" cy="2235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2672CC-4867-8E1F-45E9-644AF1A09E20}"/>
              </a:ext>
            </a:extLst>
          </p:cNvPr>
          <p:cNvSpPr txBox="1"/>
          <p:nvPr/>
        </p:nvSpPr>
        <p:spPr>
          <a:xfrm>
            <a:off x="2655108" y="1660099"/>
            <a:ext cx="709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000" i="1" dirty="0">
                <a:latin typeface="Lato" panose="020F0502020204030203" pitchFamily="34" charset="77"/>
              </a:rPr>
              <a:t>        (all functions)</a:t>
            </a:r>
          </a:p>
        </p:txBody>
      </p:sp>
      <p:pic>
        <p:nvPicPr>
          <p:cNvPr id="20" name="Picture 19" descr="\documentclass{article}&#10;\usepackage{amsmath}&#10;\pagestyle{empty}&#10;\begin{document}&#10;&#10;$\mathcal{Y}^{\mathcal{X}}$&#10;&#10;&#10;\end{document}" title="IguanaTex Bitmap Display">
            <a:extLst>
              <a:ext uri="{FF2B5EF4-FFF2-40B4-BE49-F238E27FC236}">
                <a16:creationId xmlns:a16="http://schemas.microsoft.com/office/drawing/2014/main" id="{4410A4E2-117A-C57C-F2B6-BD49007AF1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203645" y="1699984"/>
            <a:ext cx="391160" cy="2794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67ED5C4-DC14-C2CD-4231-B0FAEA65A3C1}"/>
              </a:ext>
            </a:extLst>
          </p:cNvPr>
          <p:cNvSpPr/>
          <p:nvPr/>
        </p:nvSpPr>
        <p:spPr>
          <a:xfrm>
            <a:off x="9467004" y="2320360"/>
            <a:ext cx="125506" cy="1255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74E320-5901-5FC4-3C15-0FB61D6FA78F}"/>
              </a:ext>
            </a:extLst>
          </p:cNvPr>
          <p:cNvSpPr/>
          <p:nvPr/>
        </p:nvSpPr>
        <p:spPr>
          <a:xfrm>
            <a:off x="7197909" y="3011951"/>
            <a:ext cx="125506" cy="1255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89CB85-35D8-B2CF-049E-29FC63571F66}"/>
              </a:ext>
            </a:extLst>
          </p:cNvPr>
          <p:cNvSpPr/>
          <p:nvPr/>
        </p:nvSpPr>
        <p:spPr>
          <a:xfrm>
            <a:off x="4955851" y="3406050"/>
            <a:ext cx="125506" cy="1255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42CD2B-533B-49AA-189F-2B9C2B1D28BF}"/>
              </a:ext>
            </a:extLst>
          </p:cNvPr>
          <p:cNvSpPr/>
          <p:nvPr/>
        </p:nvSpPr>
        <p:spPr>
          <a:xfrm>
            <a:off x="2713092" y="3582784"/>
            <a:ext cx="125506" cy="1255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9" name="Picture 8" descr="\documentclass{article}&#10;\usepackage{amsmath}&#10;\pagestyle{empty}&#10;\begin{document}&#10;&#10;&#10;$f^*_{\mathcal{D}}$&#10;&#10;\end{document}" title="IguanaTex Bitmap Display">
            <a:extLst>
              <a:ext uri="{FF2B5EF4-FFF2-40B4-BE49-F238E27FC236}">
                <a16:creationId xmlns:a16="http://schemas.microsoft.com/office/drawing/2014/main" id="{1D21F0BF-BEDC-1638-5949-F27FCBE997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57405" y="1937926"/>
            <a:ext cx="307340" cy="27940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&#10;$h^*_{\mathcal{D}}$&#10;&#10;&#10;\end{document}" title="IguanaTex Bitmap Display">
            <a:extLst>
              <a:ext uri="{FF2B5EF4-FFF2-40B4-BE49-F238E27FC236}">
                <a16:creationId xmlns:a16="http://schemas.microsoft.com/office/drawing/2014/main" id="{5F94247F-A554-885D-D781-0D78BB37A1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925382" y="2657746"/>
            <a:ext cx="335280" cy="27940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&#10;$h^*_{S}$&#10;&#10;\end{document}" title="IguanaTex Bitmap Display">
            <a:extLst>
              <a:ext uri="{FF2B5EF4-FFF2-40B4-BE49-F238E27FC236}">
                <a16:creationId xmlns:a16="http://schemas.microsoft.com/office/drawing/2014/main" id="{CD7B556B-6FAB-2CF3-5774-6D6E92CDBBC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941657" y="3024588"/>
            <a:ext cx="279400" cy="279400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\bar{h}$&#10;&#10;\end{document}" title="IguanaTex Bitmap Display">
            <a:extLst>
              <a:ext uri="{FF2B5EF4-FFF2-40B4-BE49-F238E27FC236}">
                <a16:creationId xmlns:a16="http://schemas.microsoft.com/office/drawing/2014/main" id="{77908C40-A9C3-6FFC-BD0A-72A5AC7CA6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713092" y="3213199"/>
            <a:ext cx="139700" cy="251460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f^*_{\mathcal{D}}$&#10;&#10;\end{document}" title="IguanaTex Bitmap Display">
            <a:extLst>
              <a:ext uri="{FF2B5EF4-FFF2-40B4-BE49-F238E27FC236}">
                <a16:creationId xmlns:a16="http://schemas.microsoft.com/office/drawing/2014/main" id="{28E40D92-09B7-FE47-A1B4-901B38F380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11011" y="4837206"/>
            <a:ext cx="307340" cy="279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FEEFA7-DC60-6B3C-AFEE-89CA65C4D6A0}"/>
              </a:ext>
            </a:extLst>
          </p:cNvPr>
          <p:cNvSpPr txBox="1"/>
          <p:nvPr/>
        </p:nvSpPr>
        <p:spPr>
          <a:xfrm>
            <a:off x="1318351" y="4754940"/>
            <a:ext cx="747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-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 ground truth </a:t>
            </a:r>
            <a:r>
              <a:rPr lang="en-IL" sz="2200" dirty="0">
                <a:latin typeface="Lato" panose="020F0502020204030203" pitchFamily="34" charset="77"/>
              </a:rPr>
              <a:t>(minimizer of population loss over        </a:t>
            </a:r>
            <a:r>
              <a:rPr lang="en-US" sz="2200" dirty="0">
                <a:latin typeface="Lato" panose="020F0502020204030203" pitchFamily="34" charset="77"/>
              </a:rPr>
              <a:t>   </a:t>
            </a:r>
            <a:r>
              <a:rPr lang="en-IL" sz="2200" dirty="0">
                <a:latin typeface="Lato" panose="020F0502020204030203" pitchFamily="34" charset="77"/>
              </a:rPr>
              <a:t>) </a:t>
            </a:r>
          </a:p>
        </p:txBody>
      </p:sp>
      <p:pic>
        <p:nvPicPr>
          <p:cNvPr id="62" name="Picture 61" descr="\documentclass{article}&#10;\usepackage{amsmath}&#10;\pagestyle{empty}&#10;\begin{document}&#10;&#10;$\mathcal{Y}^{\mathcal{X}}$&#10;&#10;&#10;\end{document}" title="IguanaTex Bitmap Display">
            <a:extLst>
              <a:ext uri="{FF2B5EF4-FFF2-40B4-BE49-F238E27FC236}">
                <a16:creationId xmlns:a16="http://schemas.microsoft.com/office/drawing/2014/main" id="{30AD3E4D-F7FE-7DEB-8BA7-57D483D43AC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450006" y="4840014"/>
            <a:ext cx="391160" cy="279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A90891B-C7AE-8562-5AE7-D8BB14D81FA5}"/>
              </a:ext>
            </a:extLst>
          </p:cNvPr>
          <p:cNvSpPr txBox="1"/>
          <p:nvPr/>
        </p:nvSpPr>
        <p:spPr>
          <a:xfrm>
            <a:off x="1317200" y="5268094"/>
            <a:ext cx="747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-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 optimal hypothesis </a:t>
            </a:r>
            <a:r>
              <a:rPr lang="en-IL" sz="2200" dirty="0">
                <a:latin typeface="Lato" panose="020F0502020204030203" pitchFamily="34" charset="77"/>
              </a:rPr>
              <a:t>(minimizer of population loss over     </a:t>
            </a:r>
            <a:r>
              <a:rPr lang="en-US" sz="2200" dirty="0">
                <a:latin typeface="Lato" panose="020F0502020204030203" pitchFamily="34" charset="77"/>
              </a:rPr>
              <a:t>  </a:t>
            </a:r>
            <a:r>
              <a:rPr lang="en-IL" sz="2200" dirty="0">
                <a:latin typeface="Lato" panose="020F0502020204030203" pitchFamily="34" charset="77"/>
              </a:rPr>
              <a:t>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BAB41D-328D-0538-9B86-3631701AACDF}"/>
              </a:ext>
            </a:extLst>
          </p:cNvPr>
          <p:cNvSpPr txBox="1"/>
          <p:nvPr/>
        </p:nvSpPr>
        <p:spPr>
          <a:xfrm>
            <a:off x="1317200" y="5794295"/>
            <a:ext cx="9070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-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 empirically optimal hypothesis </a:t>
            </a:r>
            <a:r>
              <a:rPr lang="en-IL" sz="2200" dirty="0">
                <a:latin typeface="Lato" panose="020F0502020204030203" pitchFamily="34" charset="77"/>
              </a:rPr>
              <a:t>(minimizer of empirical loss over     </a:t>
            </a:r>
            <a:r>
              <a:rPr lang="en-US" sz="2200" dirty="0">
                <a:latin typeface="Lato" panose="020F0502020204030203" pitchFamily="34" charset="77"/>
              </a:rPr>
              <a:t>  </a:t>
            </a:r>
            <a:r>
              <a:rPr lang="en-IL" sz="2200" dirty="0">
                <a:latin typeface="Lato" panose="020F0502020204030203" pitchFamily="34" charset="77"/>
              </a:rPr>
              <a:t>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7C0F14-AF3D-62F5-196F-D0142F9B997D}"/>
              </a:ext>
            </a:extLst>
          </p:cNvPr>
          <p:cNvSpPr txBox="1"/>
          <p:nvPr/>
        </p:nvSpPr>
        <p:spPr>
          <a:xfrm>
            <a:off x="1317200" y="6308962"/>
            <a:ext cx="747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L" sz="2200" dirty="0">
                <a:latin typeface="Lato" panose="020F0502020204030203" pitchFamily="34" charset="77"/>
              </a:rPr>
              <a:t>-</a:t>
            </a:r>
            <a:r>
              <a:rPr lang="en-IL" sz="2200" dirty="0">
                <a:solidFill>
                  <a:srgbClr val="8945AA"/>
                </a:solidFill>
                <a:latin typeface="Lato" panose="020F0502020204030203" pitchFamily="34" charset="77"/>
              </a:rPr>
              <a:t> returned hypotheiss</a:t>
            </a:r>
            <a:endParaRPr lang="en-IL" sz="2200" dirty="0">
              <a:latin typeface="Lato" panose="020F0502020204030203" pitchFamily="34" charset="77"/>
            </a:endParaRPr>
          </a:p>
        </p:txBody>
      </p:sp>
      <p:pic>
        <p:nvPicPr>
          <p:cNvPr id="64" name="Picture 63" descr="\documentclass{article}&#10;\usepackage{amsmath}&#10;\pagestyle{empty}&#10;\begin{document}&#10;&#10;$\mathcal{H}$&#10;&#10;&#10;\end{document}" title="IguanaTex Bitmap Display">
            <a:extLst>
              <a:ext uri="{FF2B5EF4-FFF2-40B4-BE49-F238E27FC236}">
                <a16:creationId xmlns:a16="http://schemas.microsoft.com/office/drawing/2014/main" id="{4C0ECA70-2768-F18A-4482-1017EE03132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188667" y="5397739"/>
            <a:ext cx="223520" cy="22352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h^*_{\mathcal{D}}$&#10;&#10;&#10;\end{document}" title="IguanaTex Bitmap Display">
            <a:extLst>
              <a:ext uri="{FF2B5EF4-FFF2-40B4-BE49-F238E27FC236}">
                <a16:creationId xmlns:a16="http://schemas.microsoft.com/office/drawing/2014/main" id="{C727B025-EA16-C258-F4EC-4C82C123B1C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9248" y="5374395"/>
            <a:ext cx="335280" cy="27940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h^*_{S}$&#10;&#10;\end{document}" title="IguanaTex Bitmap Display">
            <a:extLst>
              <a:ext uri="{FF2B5EF4-FFF2-40B4-BE49-F238E27FC236}">
                <a16:creationId xmlns:a16="http://schemas.microsoft.com/office/drawing/2014/main" id="{D5E23184-B84C-7651-8D4D-4FC926F5AAD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09248" y="5905404"/>
            <a:ext cx="279400" cy="279400"/>
          </a:xfrm>
          <a:prstGeom prst="rect">
            <a:avLst/>
          </a:prstGeom>
        </p:spPr>
      </p:pic>
      <p:pic>
        <p:nvPicPr>
          <p:cNvPr id="66" name="Picture 65" descr="\documentclass{article}&#10;\usepackage{amsmath}&#10;\pagestyle{empty}&#10;\begin{document}&#10;&#10;$\mathcal{H}$&#10;&#10;&#10;\end{document}" title="IguanaTex Bitmap Display">
            <a:extLst>
              <a:ext uri="{FF2B5EF4-FFF2-40B4-BE49-F238E27FC236}">
                <a16:creationId xmlns:a16="http://schemas.microsoft.com/office/drawing/2014/main" id="{6FF90140-6B08-12F4-C879-B6FD7270EDB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377942" y="5915057"/>
            <a:ext cx="223520" cy="22352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&#10;$\bar{h}$&#10;&#10;\end{document}" title="IguanaTex Bitmap Display">
            <a:extLst>
              <a:ext uri="{FF2B5EF4-FFF2-40B4-BE49-F238E27FC236}">
                <a16:creationId xmlns:a16="http://schemas.microsoft.com/office/drawing/2014/main" id="{EF4D334E-AEE7-AAD5-8FD4-577C32FD9A4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94831" y="6398674"/>
            <a:ext cx="139700" cy="25146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2240A4F-BE67-3AC9-84C0-544CB635AB1B}"/>
              </a:ext>
            </a:extLst>
          </p:cNvPr>
          <p:cNvCxnSpPr>
            <a:cxnSpLocks/>
          </p:cNvCxnSpPr>
          <p:nvPr/>
        </p:nvCxnSpPr>
        <p:spPr>
          <a:xfrm flipH="1">
            <a:off x="7375358" y="2414915"/>
            <a:ext cx="2039575" cy="650018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FEB174-8A72-CADE-75B0-FC06F338A87A}"/>
              </a:ext>
            </a:extLst>
          </p:cNvPr>
          <p:cNvSpPr txBox="1"/>
          <p:nvPr/>
        </p:nvSpPr>
        <p:spPr>
          <a:xfrm>
            <a:off x="7423026" y="3190366"/>
            <a:ext cx="2579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Approximation Error</a:t>
            </a:r>
          </a:p>
          <a:p>
            <a:pPr algn="ctr"/>
            <a:r>
              <a:rPr lang="en-IL" sz="2000" b="1" dirty="0">
                <a:latin typeface="Lato" panose="020F0502020204030203" pitchFamily="34" charset="77"/>
              </a:rPr>
              <a:t>(Expressiveness)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56FF8F-8B32-0863-2297-F31351F7D607}"/>
              </a:ext>
            </a:extLst>
          </p:cNvPr>
          <p:cNvCxnSpPr>
            <a:cxnSpLocks/>
          </p:cNvCxnSpPr>
          <p:nvPr/>
        </p:nvCxnSpPr>
        <p:spPr>
          <a:xfrm flipH="1">
            <a:off x="5111478" y="3095569"/>
            <a:ext cx="2052967" cy="366749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6F2C90-1615-0642-DA63-961948358BAC}"/>
              </a:ext>
            </a:extLst>
          </p:cNvPr>
          <p:cNvCxnSpPr>
            <a:cxnSpLocks/>
          </p:cNvCxnSpPr>
          <p:nvPr/>
        </p:nvCxnSpPr>
        <p:spPr>
          <a:xfrm flipH="1">
            <a:off x="2870741" y="3468803"/>
            <a:ext cx="2051646" cy="176734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55D426-3068-8035-84C8-05C68B0BCB8F}"/>
              </a:ext>
            </a:extLst>
          </p:cNvPr>
          <p:cNvSpPr txBox="1"/>
          <p:nvPr/>
        </p:nvSpPr>
        <p:spPr>
          <a:xfrm>
            <a:off x="3065387" y="3638234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Training Error</a:t>
            </a:r>
          </a:p>
          <a:p>
            <a:pPr algn="ctr"/>
            <a:r>
              <a:rPr lang="en-IL" sz="2000" b="1" dirty="0">
                <a:latin typeface="Lato" panose="020F0502020204030203" pitchFamily="34" charset="77"/>
              </a:rPr>
              <a:t>(Optimization)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21BBB-AF53-73A9-9DD5-701C768075A7}"/>
              </a:ext>
            </a:extLst>
          </p:cNvPr>
          <p:cNvSpPr txBox="1"/>
          <p:nvPr/>
        </p:nvSpPr>
        <p:spPr>
          <a:xfrm>
            <a:off x="5227271" y="3501066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000" b="1" dirty="0">
                <a:solidFill>
                  <a:srgbClr val="8945AA"/>
                </a:solidFill>
                <a:latin typeface="Lato" panose="020F0502020204030203" pitchFamily="34" charset="77"/>
              </a:rPr>
              <a:t>Estimation Error</a:t>
            </a:r>
          </a:p>
          <a:p>
            <a:pPr algn="ctr"/>
            <a:r>
              <a:rPr lang="en-IL" sz="2000" b="1" dirty="0">
                <a:latin typeface="Lato" panose="020F0502020204030203" pitchFamily="34" charset="77"/>
              </a:rPr>
              <a:t>(Generalization)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450E37B-B9B1-D45E-E4E8-56B4E097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6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7049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4" descr="Question Mark Free Stock Photo - Public Domain Pictures">
            <a:extLst>
              <a:ext uri="{FF2B5EF4-FFF2-40B4-BE49-F238E27FC236}">
                <a16:creationId xmlns:a16="http://schemas.microsoft.com/office/drawing/2014/main" id="{267A057A-63B9-7F10-7F63-E3F4B6DE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953" y="1205697"/>
            <a:ext cx="344450" cy="5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estion Mark Free Stock Photo - Public Domain Pictures">
            <a:extLst>
              <a:ext uri="{FF2B5EF4-FFF2-40B4-BE49-F238E27FC236}">
                <a16:creationId xmlns:a16="http://schemas.microsoft.com/office/drawing/2014/main" id="{7E99917B-8B05-4367-63F0-6AEF7FBB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491" y="3043044"/>
            <a:ext cx="344450" cy="5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1,915 Exclamation Mark Green Images, Stock Photos &amp; Vectors | Shutterstock">
            <a:extLst>
              <a:ext uri="{FF2B5EF4-FFF2-40B4-BE49-F238E27FC236}">
                <a16:creationId xmlns:a16="http://schemas.microsoft.com/office/drawing/2014/main" id="{52D17AF9-DDA2-3D3D-D7C4-3CEE38BF5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0" r="31127" b="13632"/>
          <a:stretch/>
        </p:blipFill>
        <p:spPr bwMode="auto">
          <a:xfrm>
            <a:off x="6389123" y="2993870"/>
            <a:ext cx="279291" cy="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70149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Deep Learning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9" y="962028"/>
            <a:ext cx="11430287" cy="6703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IL" sz="2000" dirty="0"/>
              <a:t>Overparameterized </a:t>
            </a:r>
            <a:r>
              <a:rPr lang="en-IL" sz="2000" b="1" dirty="0">
                <a:solidFill>
                  <a:srgbClr val="8945AA"/>
                </a:solidFill>
              </a:rPr>
              <a:t>deep neural networks </a:t>
            </a:r>
            <a:r>
              <a:rPr lang="en-IL" sz="2000" dirty="0"/>
              <a:t>(</a:t>
            </a:r>
            <a:r>
              <a:rPr lang="en-IL" sz="2000" b="1" dirty="0">
                <a:solidFill>
                  <a:srgbClr val="8945AA"/>
                </a:solidFill>
              </a:rPr>
              <a:t>DNNs</a:t>
            </a:r>
            <a:r>
              <a:rPr lang="en-IL" sz="2000" dirty="0"/>
              <a:t>)</a:t>
            </a:r>
            <a:r>
              <a:rPr lang="en-IL" sz="2000" b="1" dirty="0">
                <a:solidFill>
                  <a:srgbClr val="8945AA"/>
                </a:solidFill>
              </a:rPr>
              <a:t> </a:t>
            </a:r>
            <a:r>
              <a:rPr lang="en-IL" sz="2000" dirty="0"/>
              <a:t>trained via</a:t>
            </a:r>
            <a:r>
              <a:rPr lang="en-US" sz="2000" dirty="0"/>
              <a:t> </a:t>
            </a:r>
            <a:r>
              <a:rPr lang="en-IL" sz="2000" b="1" dirty="0">
                <a:solidFill>
                  <a:srgbClr val="8945AA"/>
                </a:solidFill>
              </a:rPr>
              <a:t>gradient descent </a:t>
            </a:r>
            <a:r>
              <a:rPr lang="en-IL" sz="2000" dirty="0"/>
              <a:t>(</a:t>
            </a:r>
            <a:r>
              <a:rPr lang="en-IL" sz="2000" b="1" dirty="0">
                <a:solidFill>
                  <a:srgbClr val="8945AA"/>
                </a:solidFill>
              </a:rPr>
              <a:t>GD</a:t>
            </a:r>
            <a:r>
              <a:rPr lang="en-IL" sz="2000" dirty="0"/>
              <a:t>)</a:t>
            </a:r>
            <a:r>
              <a:rPr lang="en-IL" sz="2000" b="1" dirty="0">
                <a:solidFill>
                  <a:srgbClr val="8945AA"/>
                </a:solidFill>
              </a:rPr>
              <a:t> </a:t>
            </a:r>
            <a:r>
              <a:rPr lang="en-IL" sz="2000" dirty="0"/>
              <a:t>yield </a:t>
            </a:r>
            <a:r>
              <a:rPr lang="en-US" sz="2000" dirty="0"/>
              <a:t>unprecedentedly </a:t>
            </a:r>
            <a:r>
              <a:rPr lang="en-IL" sz="2000" dirty="0"/>
              <a:t>low population loss</a:t>
            </a:r>
            <a:endParaRPr lang="en-IL" sz="2000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781473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FFF40-01C9-11C9-2DFF-CF36A60D3DA4}"/>
              </a:ext>
            </a:extLst>
          </p:cNvPr>
          <p:cNvSpPr txBox="1"/>
          <p:nvPr/>
        </p:nvSpPr>
        <p:spPr>
          <a:xfrm>
            <a:off x="1994170" y="39883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L" sz="2200" dirty="0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9E7C5-22DF-07F9-3BD0-9EB843E11A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5930"/>
          <a:stretch/>
        </p:blipFill>
        <p:spPr>
          <a:xfrm>
            <a:off x="638172" y="1711180"/>
            <a:ext cx="3088598" cy="1585245"/>
          </a:xfrm>
          <a:prstGeom prst="rect">
            <a:avLst/>
          </a:prstGeom>
        </p:spPr>
      </p:pic>
      <p:sp>
        <p:nvSpPr>
          <p:cNvPr id="40" name="Content Placeholder 2 2">
            <a:extLst>
              <a:ext uri="{FF2B5EF4-FFF2-40B4-BE49-F238E27FC236}">
                <a16:creationId xmlns:a16="http://schemas.microsoft.com/office/drawing/2014/main" id="{C887E63E-001C-85FD-5A3A-9A70A82EB88F}"/>
              </a:ext>
            </a:extLst>
          </p:cNvPr>
          <p:cNvSpPr txBox="1">
            <a:spLocks/>
          </p:cNvSpPr>
          <p:nvPr/>
        </p:nvSpPr>
        <p:spPr>
          <a:xfrm>
            <a:off x="486730" y="3980463"/>
            <a:ext cx="11020211" cy="6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000" b="1" dirty="0">
                <a:solidFill>
                  <a:srgbClr val="00B050"/>
                </a:solidFill>
              </a:rPr>
              <a:t>Training </a:t>
            </a:r>
            <a:r>
              <a:rPr lang="en-US" sz="2000" b="1" dirty="0">
                <a:solidFill>
                  <a:srgbClr val="00B050"/>
                </a:solidFill>
              </a:rPr>
              <a:t>e</a:t>
            </a:r>
            <a:r>
              <a:rPr lang="en-IL" sz="2000" b="1" dirty="0">
                <a:solidFill>
                  <a:srgbClr val="00B050"/>
                </a:solidFill>
              </a:rPr>
              <a:t>rror</a:t>
            </a:r>
            <a:r>
              <a:rPr lang="en-IL" sz="2000" dirty="0"/>
              <a:t>: GD on poly-sized DNN converges to global min with </a:t>
            </a:r>
            <a:r>
              <a:rPr lang="en-IL" sz="2000" b="1" dirty="0"/>
              <a:t>arbitrary</a:t>
            </a:r>
            <a:r>
              <a:rPr lang="en-IL" sz="2000" dirty="0"/>
              <a:t> data distribution</a:t>
            </a:r>
          </a:p>
        </p:txBody>
      </p:sp>
      <p:sp>
        <p:nvSpPr>
          <p:cNvPr id="41" name="Content Placeholder 2 3">
            <a:extLst>
              <a:ext uri="{FF2B5EF4-FFF2-40B4-BE49-F238E27FC236}">
                <a16:creationId xmlns:a16="http://schemas.microsoft.com/office/drawing/2014/main" id="{09E76DBF-14F1-7A28-2CC4-5711117CB21E}"/>
              </a:ext>
            </a:extLst>
          </p:cNvPr>
          <p:cNvSpPr txBox="1">
            <a:spLocks/>
          </p:cNvSpPr>
          <p:nvPr/>
        </p:nvSpPr>
        <p:spPr>
          <a:xfrm>
            <a:off x="541860" y="4296477"/>
            <a:ext cx="9434671" cy="421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1800" dirty="0">
                <a:solidFill>
                  <a:schemeClr val="bg2">
                    <a:lumMod val="75000"/>
                  </a:schemeClr>
                </a:solidFill>
              </a:rPr>
              <a:t>(Jacot et al. 2018, Du et al. 2019, Allen-Zhu et al. 2019, Zou et al. 2020)</a:t>
            </a:r>
          </a:p>
        </p:txBody>
      </p:sp>
      <p:sp>
        <p:nvSpPr>
          <p:cNvPr id="43" name="Content Placeholder 2 4">
            <a:extLst>
              <a:ext uri="{FF2B5EF4-FFF2-40B4-BE49-F238E27FC236}">
                <a16:creationId xmlns:a16="http://schemas.microsoft.com/office/drawing/2014/main" id="{FCA9035C-4BDB-BA78-9D1A-8334B64D0901}"/>
              </a:ext>
            </a:extLst>
          </p:cNvPr>
          <p:cNvSpPr txBox="1">
            <a:spLocks/>
          </p:cNvSpPr>
          <p:nvPr/>
        </p:nvSpPr>
        <p:spPr>
          <a:xfrm>
            <a:off x="486729" y="4682411"/>
            <a:ext cx="11231504" cy="6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L" sz="2000" b="1" dirty="0">
                <a:solidFill>
                  <a:srgbClr val="C00000"/>
                </a:solidFill>
              </a:rPr>
              <a:t>Approximation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IL" sz="2000" b="1" dirty="0">
                <a:solidFill>
                  <a:srgbClr val="C00000"/>
                </a:solidFill>
              </a:rPr>
              <a:t>rror</a:t>
            </a:r>
            <a:r>
              <a:rPr lang="en-IL" sz="2000" dirty="0"/>
              <a:t>: poly-sized DNN can </a:t>
            </a:r>
            <a:r>
              <a:rPr lang="en-US" sz="2000" dirty="0"/>
              <a:t>express</a:t>
            </a:r>
            <a:r>
              <a:rPr lang="en-IL" sz="2000" dirty="0"/>
              <a:t> </a:t>
            </a:r>
            <a:r>
              <a:rPr lang="en-US" sz="2000" dirty="0"/>
              <a:t>hypothesis with </a:t>
            </a:r>
            <a:r>
              <a:rPr lang="en-IL" sz="2000" dirty="0"/>
              <a:t>low population loss only for </a:t>
            </a:r>
            <a:r>
              <a:rPr lang="en-IL" sz="2000" b="1" dirty="0"/>
              <a:t>some</a:t>
            </a:r>
            <a:r>
              <a:rPr lang="en-IL" sz="2000" dirty="0"/>
              <a:t> data distribution</a:t>
            </a:r>
            <a:r>
              <a:rPr lang="en-US" sz="2000" dirty="0"/>
              <a:t>s</a:t>
            </a:r>
            <a:endParaRPr lang="en-IL" sz="2000" dirty="0"/>
          </a:p>
        </p:txBody>
      </p:sp>
      <p:sp>
        <p:nvSpPr>
          <p:cNvPr id="44" name="Content Placeholder 2 5">
            <a:extLst>
              <a:ext uri="{FF2B5EF4-FFF2-40B4-BE49-F238E27FC236}">
                <a16:creationId xmlns:a16="http://schemas.microsoft.com/office/drawing/2014/main" id="{DBC2B0CA-0A4E-08D0-550D-AE040D4AB356}"/>
              </a:ext>
            </a:extLst>
          </p:cNvPr>
          <p:cNvSpPr txBox="1">
            <a:spLocks/>
          </p:cNvSpPr>
          <p:nvPr/>
        </p:nvSpPr>
        <p:spPr>
          <a:xfrm>
            <a:off x="3206194" y="5025562"/>
            <a:ext cx="3790438" cy="42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IL"/>
            </a:defPPr>
            <a:lvl1pPr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  <a:defRPr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Lato" panose="020F0502020204030203" pitchFamily="34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Lato" panose="020F0502020204030203" pitchFamily="34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Lato" panose="020F0502020204030203" pitchFamily="34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L" dirty="0"/>
              <a:t>(e.g. Telgarsky 2016)</a:t>
            </a:r>
          </a:p>
        </p:txBody>
      </p:sp>
      <p:sp>
        <p:nvSpPr>
          <p:cNvPr id="45" name="Content Placeholder 2 6">
            <a:extLst>
              <a:ext uri="{FF2B5EF4-FFF2-40B4-BE49-F238E27FC236}">
                <a16:creationId xmlns:a16="http://schemas.microsoft.com/office/drawing/2014/main" id="{D133E8A2-7073-08EE-127D-C2871023D468}"/>
              </a:ext>
            </a:extLst>
          </p:cNvPr>
          <p:cNvSpPr txBox="1">
            <a:spLocks/>
          </p:cNvSpPr>
          <p:nvPr/>
        </p:nvSpPr>
        <p:spPr>
          <a:xfrm>
            <a:off x="486729" y="5404237"/>
            <a:ext cx="10943271" cy="6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000" b="1" dirty="0">
                <a:solidFill>
                  <a:srgbClr val="C00000"/>
                </a:solidFill>
              </a:rPr>
              <a:t>Estimation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IL" sz="2000" b="1" dirty="0">
                <a:solidFill>
                  <a:srgbClr val="C00000"/>
                </a:solidFill>
              </a:rPr>
              <a:t>rror</a:t>
            </a:r>
            <a:r>
              <a:rPr lang="en-IL" sz="2000" dirty="0"/>
              <a:t>: GD on DNN leads to </a:t>
            </a:r>
            <a:r>
              <a:rPr lang="en-US" sz="2000" dirty="0"/>
              <a:t>optimal</a:t>
            </a:r>
            <a:r>
              <a:rPr lang="en-IL" sz="2000" dirty="0"/>
              <a:t> population loss only</a:t>
            </a:r>
            <a:r>
              <a:rPr lang="en-US" sz="2000" dirty="0"/>
              <a:t> </a:t>
            </a:r>
            <a:r>
              <a:rPr lang="en-IL" sz="2000" dirty="0"/>
              <a:t>for </a:t>
            </a:r>
            <a:r>
              <a:rPr lang="en-IL" sz="2000" b="1" dirty="0"/>
              <a:t>some</a:t>
            </a:r>
            <a:r>
              <a:rPr lang="en-IL" sz="2000" dirty="0"/>
              <a:t> data distribution</a:t>
            </a:r>
            <a:r>
              <a:rPr lang="en-US" sz="2000" dirty="0"/>
              <a:t>s</a:t>
            </a:r>
            <a:endParaRPr lang="en-IL" sz="2000" dirty="0"/>
          </a:p>
        </p:txBody>
      </p:sp>
      <p:sp>
        <p:nvSpPr>
          <p:cNvPr id="46" name="Content Placeholder 2 7">
            <a:extLst>
              <a:ext uri="{FF2B5EF4-FFF2-40B4-BE49-F238E27FC236}">
                <a16:creationId xmlns:a16="http://schemas.microsoft.com/office/drawing/2014/main" id="{A5B965F7-F5D4-7D42-1F40-9837703CF197}"/>
              </a:ext>
            </a:extLst>
          </p:cNvPr>
          <p:cNvSpPr txBox="1">
            <a:spLocks/>
          </p:cNvSpPr>
          <p:nvPr/>
        </p:nvSpPr>
        <p:spPr>
          <a:xfrm>
            <a:off x="541860" y="5699189"/>
            <a:ext cx="8169913" cy="37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IL"/>
            </a:defPPr>
            <a:lvl1pPr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  <a:defRPr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Lato" panose="020F0502020204030203" pitchFamily="34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Lato" panose="020F0502020204030203" pitchFamily="34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Lato" panose="020F0502020204030203" pitchFamily="34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L" dirty="0"/>
              <a:t>(Zhang et al. 2017, Shalev-Shwartz et al. 2017, Abbe &amp; Sandon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E3178-995D-8085-D7C1-E25D9D2AF72E}"/>
              </a:ext>
            </a:extLst>
          </p:cNvPr>
          <p:cNvSpPr txBox="1"/>
          <p:nvPr/>
        </p:nvSpPr>
        <p:spPr>
          <a:xfrm>
            <a:off x="1090911" y="3411222"/>
            <a:ext cx="21118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i="1" dirty="0">
                <a:latin typeface="Lato" panose="020F0502020204030203" pitchFamily="34" charset="77"/>
              </a:rPr>
              <a:t># of learned weights</a:t>
            </a:r>
            <a:endParaRPr lang="en-IL" i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99F23-B616-9653-8A71-C0E464A02196}"/>
              </a:ext>
            </a:extLst>
          </p:cNvPr>
          <p:cNvSpPr txBox="1"/>
          <p:nvPr/>
        </p:nvSpPr>
        <p:spPr>
          <a:xfrm>
            <a:off x="4146838" y="3406711"/>
            <a:ext cx="1714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8945AA"/>
              </a:buClr>
            </a:pPr>
            <a:r>
              <a:rPr lang="en-US" i="1" dirty="0">
                <a:latin typeface="Lato" panose="020F0502020204030203" pitchFamily="34" charset="77"/>
              </a:rPr>
              <a:t>training set size</a:t>
            </a:r>
            <a:endParaRPr lang="en-IL" i="1" dirty="0">
              <a:solidFill>
                <a:srgbClr val="8945AA"/>
              </a:solidFill>
              <a:latin typeface="Lato" panose="020F05020202040302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EE228-7156-1665-C735-C20B5D371B95}"/>
                  </a:ext>
                </a:extLst>
              </p:cNvPr>
              <p:cNvSpPr txBox="1"/>
              <p:nvPr/>
            </p:nvSpPr>
            <p:spPr>
              <a:xfrm>
                <a:off x="3940765" y="2126239"/>
                <a:ext cx="369187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sz="4400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EE228-7156-1665-C735-C20B5D371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765" y="2126239"/>
                <a:ext cx="369187" cy="677108"/>
              </a:xfrm>
              <a:prstGeom prst="rect">
                <a:avLst/>
              </a:prstGeom>
              <a:blipFill>
                <a:blip r:embed="rId10"/>
                <a:stretch>
                  <a:fillRect r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CIFAR-10 Dataset | Papers With Code">
            <a:extLst>
              <a:ext uri="{FF2B5EF4-FFF2-40B4-BE49-F238E27FC236}">
                <a16:creationId xmlns:a16="http://schemas.microsoft.com/office/drawing/2014/main" id="{E783E0C4-073B-0852-0576-47C596420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r="54292" b="30109"/>
          <a:stretch/>
        </p:blipFill>
        <p:spPr bwMode="auto">
          <a:xfrm>
            <a:off x="4668379" y="1791013"/>
            <a:ext cx="671095" cy="15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26E0D5-AD9C-1DF0-3757-65430C9D0E39}"/>
              </a:ext>
            </a:extLst>
          </p:cNvPr>
          <p:cNvSpPr txBox="1"/>
          <p:nvPr/>
        </p:nvSpPr>
        <p:spPr>
          <a:xfrm>
            <a:off x="5765524" y="1707338"/>
            <a:ext cx="88460" cy="2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L" sz="2200" dirty="0">
              <a:latin typeface="Lato" panose="020F0502020204030203" pitchFamily="34" charset="77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2E00091-B490-8597-2F80-62E2855FC298}"/>
              </a:ext>
            </a:extLst>
          </p:cNvPr>
          <p:cNvSpPr/>
          <p:nvPr/>
        </p:nvSpPr>
        <p:spPr>
          <a:xfrm>
            <a:off x="6696803" y="1684426"/>
            <a:ext cx="3422371" cy="1741940"/>
          </a:xfrm>
          <a:prstGeom prst="roundRect">
            <a:avLst/>
          </a:prstGeom>
          <a:solidFill>
            <a:srgbClr val="E6F5FF">
              <a:alpha val="59988"/>
            </a:srgbClr>
          </a:solidFill>
          <a:ln w="19050"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E3E07620-CE15-E4B5-2A20-C9C129923FA9}"/>
              </a:ext>
            </a:extLst>
          </p:cNvPr>
          <p:cNvSpPr/>
          <p:nvPr/>
        </p:nvSpPr>
        <p:spPr>
          <a:xfrm>
            <a:off x="6841533" y="2027193"/>
            <a:ext cx="2461034" cy="1266323"/>
          </a:xfrm>
          <a:prstGeom prst="roundRect">
            <a:avLst/>
          </a:prstGeom>
          <a:solidFill>
            <a:srgbClr val="BEE0F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93F74C-B2FC-70C1-94A8-EB57024206DD}"/>
              </a:ext>
            </a:extLst>
          </p:cNvPr>
          <p:cNvSpPr/>
          <p:nvPr/>
        </p:nvSpPr>
        <p:spPr>
          <a:xfrm>
            <a:off x="9849192" y="2463568"/>
            <a:ext cx="81197" cy="881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0D4544-9512-6980-53E7-35850B53B25F}"/>
              </a:ext>
            </a:extLst>
          </p:cNvPr>
          <p:cNvSpPr/>
          <p:nvPr/>
        </p:nvSpPr>
        <p:spPr>
          <a:xfrm>
            <a:off x="9193220" y="2693029"/>
            <a:ext cx="81197" cy="881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E99B53-F902-A43D-BED3-5E51614DBB43}"/>
              </a:ext>
            </a:extLst>
          </p:cNvPr>
          <p:cNvSpPr/>
          <p:nvPr/>
        </p:nvSpPr>
        <p:spPr>
          <a:xfrm>
            <a:off x="8553856" y="2802279"/>
            <a:ext cx="81197" cy="881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02A5E0-435C-2581-1558-77A1949857CB}"/>
              </a:ext>
            </a:extLst>
          </p:cNvPr>
          <p:cNvSpPr/>
          <p:nvPr/>
        </p:nvSpPr>
        <p:spPr>
          <a:xfrm>
            <a:off x="8010253" y="2847910"/>
            <a:ext cx="81197" cy="881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7" name="Picture 36" descr="\documentclass{article}&#10;\usepackage{amsmath}&#10;\pagestyle{empty}&#10;\begin{document}&#10;&#10;&#10;$f^*_{\mathcal{D}}$&#10;&#10;\end{document}" title="IguanaTex Bitmap Display">
            <a:extLst>
              <a:ext uri="{FF2B5EF4-FFF2-40B4-BE49-F238E27FC236}">
                <a16:creationId xmlns:a16="http://schemas.microsoft.com/office/drawing/2014/main" id="{A047A89B-3A39-9D81-D15B-D8AD50AF0A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842981" y="2194980"/>
            <a:ext cx="198836" cy="196226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&#10;$h^*_{\mathcal{D}}$&#10;&#10;&#10;\end{document}" title="IguanaTex Bitmap Display">
            <a:extLst>
              <a:ext uri="{FF2B5EF4-FFF2-40B4-BE49-F238E27FC236}">
                <a16:creationId xmlns:a16="http://schemas.microsoft.com/office/drawing/2014/main" id="{81EF5D55-8A32-F8B3-4B7A-FC38036B9B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16907" y="2444265"/>
            <a:ext cx="216912" cy="196226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h^*_{S}$&#10;&#10;\end{document}" title="IguanaTex Bitmap Display">
            <a:extLst>
              <a:ext uri="{FF2B5EF4-FFF2-40B4-BE49-F238E27FC236}">
                <a16:creationId xmlns:a16="http://schemas.microsoft.com/office/drawing/2014/main" id="{F504C940-7CD5-6FD1-4B3B-EA8682A5EB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544673" y="2534374"/>
            <a:ext cx="180760" cy="196226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\bar{h}$&#10;&#10;\end{document}" title="IguanaTex Bitmap Display">
            <a:extLst>
              <a:ext uri="{FF2B5EF4-FFF2-40B4-BE49-F238E27FC236}">
                <a16:creationId xmlns:a16="http://schemas.microsoft.com/office/drawing/2014/main" id="{1A12BC2A-3933-C813-270A-069E396D508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10253" y="2588346"/>
            <a:ext cx="90380" cy="17660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047A12-E331-DFB4-DA28-A28557577C5E}"/>
              </a:ext>
            </a:extLst>
          </p:cNvPr>
          <p:cNvCxnSpPr>
            <a:cxnSpLocks/>
          </p:cNvCxnSpPr>
          <p:nvPr/>
        </p:nvCxnSpPr>
        <p:spPr>
          <a:xfrm flipH="1">
            <a:off x="9311310" y="2544886"/>
            <a:ext cx="511824" cy="175514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8FB8BA-2A05-44D3-5912-1E6BCF2155A1}"/>
              </a:ext>
            </a:extLst>
          </p:cNvPr>
          <p:cNvCxnSpPr>
            <a:cxnSpLocks/>
          </p:cNvCxnSpPr>
          <p:nvPr/>
        </p:nvCxnSpPr>
        <p:spPr>
          <a:xfrm flipH="1">
            <a:off x="8669330" y="2753652"/>
            <a:ext cx="499821" cy="88145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83502D-F5A6-9717-6B4E-0FD94A0A3B1C}"/>
              </a:ext>
            </a:extLst>
          </p:cNvPr>
          <p:cNvCxnSpPr>
            <a:cxnSpLocks/>
          </p:cNvCxnSpPr>
          <p:nvPr/>
        </p:nvCxnSpPr>
        <p:spPr>
          <a:xfrm flipH="1">
            <a:off x="8113622" y="2846351"/>
            <a:ext cx="418584" cy="44072"/>
          </a:xfrm>
          <a:prstGeom prst="straightConnector1">
            <a:avLst/>
          </a:prstGeom>
          <a:ln w="31750">
            <a:solidFill>
              <a:srgbClr val="8945AA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147">
            <a:extLst>
              <a:ext uri="{FF2B5EF4-FFF2-40B4-BE49-F238E27FC236}">
                <a16:creationId xmlns:a16="http://schemas.microsoft.com/office/drawing/2014/main" id="{3C5A251F-A33E-EE6D-BF6F-3EE0E8735740}"/>
              </a:ext>
            </a:extLst>
          </p:cNvPr>
          <p:cNvSpPr/>
          <p:nvPr/>
        </p:nvSpPr>
        <p:spPr>
          <a:xfrm rot="18001375" flipV="1">
            <a:off x="7989662" y="3166744"/>
            <a:ext cx="493352" cy="45719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9525" cap="rnd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07A154-0E93-29EF-B89D-D8E8D1093A4D}"/>
              </a:ext>
            </a:extLst>
          </p:cNvPr>
          <p:cNvSpPr txBox="1"/>
          <p:nvPr/>
        </p:nvSpPr>
        <p:spPr>
          <a:xfrm>
            <a:off x="6682446" y="3397163"/>
            <a:ext cx="1912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IL"/>
            </a:defPPr>
            <a:lvl1pPr algn="ctr">
              <a:spcAft>
                <a:spcPts val="1800"/>
              </a:spcAft>
              <a:buClr>
                <a:srgbClr val="8945AA"/>
              </a:buClr>
              <a:defRPr i="1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low training error</a:t>
            </a:r>
            <a:endParaRPr lang="en-IL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D443A-42AD-77ED-1D01-697D81EA39A6}"/>
              </a:ext>
            </a:extLst>
          </p:cNvPr>
          <p:cNvSpPr txBox="1"/>
          <p:nvPr/>
        </p:nvSpPr>
        <p:spPr>
          <a:xfrm>
            <a:off x="8940946" y="3404341"/>
            <a:ext cx="22338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IL"/>
            </a:defPPr>
            <a:lvl1pPr algn="ctr">
              <a:spcAft>
                <a:spcPts val="1800"/>
              </a:spcAft>
              <a:buClr>
                <a:srgbClr val="8945AA"/>
              </a:buClr>
              <a:defRPr i="1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low estimation error</a:t>
            </a:r>
            <a:endParaRPr lang="en-IL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2FD690-46DE-A17E-912D-A2C998ADDE50}"/>
              </a:ext>
            </a:extLst>
          </p:cNvPr>
          <p:cNvSpPr txBox="1"/>
          <p:nvPr/>
        </p:nvSpPr>
        <p:spPr>
          <a:xfrm>
            <a:off x="9309643" y="1556490"/>
            <a:ext cx="2488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IL"/>
            </a:defPPr>
            <a:lvl1pPr algn="ctr">
              <a:spcAft>
                <a:spcPts val="1800"/>
              </a:spcAft>
              <a:buClr>
                <a:srgbClr val="8945AA"/>
              </a:buClr>
              <a:defRPr i="1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low approximation error</a:t>
            </a:r>
            <a:endParaRPr lang="en-IL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60F9E2A1-29BF-B44D-78B4-F9F1791BC2EF}"/>
              </a:ext>
            </a:extLst>
          </p:cNvPr>
          <p:cNvSpPr txBox="1"/>
          <p:nvPr/>
        </p:nvSpPr>
        <p:spPr>
          <a:xfrm>
            <a:off x="6841534" y="2031738"/>
            <a:ext cx="2461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L" sz="1600" i="1" dirty="0">
                <a:latin typeface="Lato" panose="020F0502020204030203" pitchFamily="34" charset="77"/>
              </a:rPr>
              <a:t>hypotheses space</a:t>
            </a:r>
            <a:endParaRPr lang="en-US" sz="1600" dirty="0"/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479972DF-3E5E-BED3-18BF-5EB7ABC31263}"/>
              </a:ext>
            </a:extLst>
          </p:cNvPr>
          <p:cNvSpPr txBox="1"/>
          <p:nvPr/>
        </p:nvSpPr>
        <p:spPr>
          <a:xfrm>
            <a:off x="6696803" y="1677528"/>
            <a:ext cx="34223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Lato" panose="020F0502020204030203" pitchFamily="34" charset="77"/>
              </a:rPr>
              <a:t>all functions</a:t>
            </a:r>
            <a:endParaRPr lang="en-US" sz="1600" dirty="0"/>
          </a:p>
        </p:txBody>
      </p:sp>
      <p:sp>
        <p:nvSpPr>
          <p:cNvPr id="2053" name="Freeform: Shape 147">
            <a:extLst>
              <a:ext uri="{FF2B5EF4-FFF2-40B4-BE49-F238E27FC236}">
                <a16:creationId xmlns:a16="http://schemas.microsoft.com/office/drawing/2014/main" id="{8089008D-BBBD-3674-4BB9-5968DA839E10}"/>
              </a:ext>
            </a:extLst>
          </p:cNvPr>
          <p:cNvSpPr/>
          <p:nvPr/>
        </p:nvSpPr>
        <p:spPr>
          <a:xfrm rot="14257881">
            <a:off x="8779509" y="3132086"/>
            <a:ext cx="606494" cy="69409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9525" cap="rnd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Freeform: Shape 147">
            <a:extLst>
              <a:ext uri="{FF2B5EF4-FFF2-40B4-BE49-F238E27FC236}">
                <a16:creationId xmlns:a16="http://schemas.microsoft.com/office/drawing/2014/main" id="{C12599D2-C019-87F8-AF69-C608BDE5F413}"/>
              </a:ext>
            </a:extLst>
          </p:cNvPr>
          <p:cNvSpPr/>
          <p:nvPr/>
        </p:nvSpPr>
        <p:spPr>
          <a:xfrm rot="17703352">
            <a:off x="9382212" y="2207600"/>
            <a:ext cx="665941" cy="45719"/>
          </a:xfrm>
          <a:custGeom>
            <a:avLst/>
            <a:gdLst>
              <a:gd name="connsiteX0" fmla="*/ 0 w 1874982"/>
              <a:gd name="connsiteY0" fmla="*/ 157518 h 203700"/>
              <a:gd name="connsiteX1" fmla="*/ 905164 w 1874982"/>
              <a:gd name="connsiteY1" fmla="*/ 500 h 203700"/>
              <a:gd name="connsiteX2" fmla="*/ 1874982 w 1874982"/>
              <a:gd name="connsiteY2" fmla="*/ 203700 h 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982" h="203700">
                <a:moveTo>
                  <a:pt x="0" y="157518"/>
                </a:moveTo>
                <a:cubicBezTo>
                  <a:pt x="296333" y="75160"/>
                  <a:pt x="592667" y="-7197"/>
                  <a:pt x="905164" y="500"/>
                </a:cubicBezTo>
                <a:cubicBezTo>
                  <a:pt x="1217661" y="8197"/>
                  <a:pt x="1546321" y="105948"/>
                  <a:pt x="1874982" y="203700"/>
                </a:cubicBezTo>
              </a:path>
            </a:pathLst>
          </a:custGeom>
          <a:noFill/>
          <a:ln w="9525" cap="rnd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9" name="Rounded Rectangle 28">
            <a:extLst>
              <a:ext uri="{FF2B5EF4-FFF2-40B4-BE49-F238E27FC236}">
                <a16:creationId xmlns:a16="http://schemas.microsoft.com/office/drawing/2014/main" id="{D7DBFB0A-CE13-50AB-C24A-572EBA6131B1}"/>
              </a:ext>
            </a:extLst>
          </p:cNvPr>
          <p:cNvSpPr/>
          <p:nvPr/>
        </p:nvSpPr>
        <p:spPr>
          <a:xfrm>
            <a:off x="2178901" y="6192904"/>
            <a:ext cx="6990249" cy="526166"/>
          </a:xfrm>
          <a:prstGeom prst="roundRect">
            <a:avLst>
              <a:gd name="adj" fmla="val 7076"/>
            </a:avLst>
          </a:prstGeom>
          <a:solidFill>
            <a:schemeClr val="bg2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b="1" dirty="0">
                <a:solidFill>
                  <a:schemeClr val="tx1"/>
                </a:solidFill>
                <a:latin typeface="Lato" panose="020F0502020204030203" pitchFamily="34" charset="77"/>
              </a:rPr>
              <a:t>What makes data suitable for deep learning?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D019DF-6BD3-06FA-C298-3C6F8DEC8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7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7942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362AD0F-6B3F-2960-5E5C-428ED84A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857236" y="2842614"/>
            <a:ext cx="777810" cy="777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What Makes Data Suitable for Deep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206186"/>
            <a:ext cx="10515600" cy="100700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>
                <a:latin typeface="Lato" panose="020F0502020204030203" pitchFamily="34" charset="77"/>
              </a:rPr>
              <a:t>Why </a:t>
            </a:r>
            <a:r>
              <a:rPr lang="en-US" sz="2200" b="1" dirty="0">
                <a:latin typeface="Lato" panose="020F0502020204030203" pitchFamily="34" charset="77"/>
              </a:rPr>
              <a:t>s</a:t>
            </a:r>
            <a:r>
              <a:rPr lang="en-IL" sz="2200" b="1" dirty="0">
                <a:latin typeface="Lato" panose="020F0502020204030203" pitchFamily="34" charset="77"/>
              </a:rPr>
              <a:t>tudy </a:t>
            </a:r>
            <a:r>
              <a:rPr lang="en-US" sz="2200" b="1" dirty="0">
                <a:latin typeface="Lato" panose="020F0502020204030203" pitchFamily="34" charset="77"/>
              </a:rPr>
              <a:t>s</a:t>
            </a:r>
            <a:r>
              <a:rPr lang="en-IL" sz="2200" b="1" dirty="0">
                <a:latin typeface="Lato" panose="020F0502020204030203" pitchFamily="34" charset="77"/>
              </a:rPr>
              <a:t>uitability of </a:t>
            </a:r>
            <a:r>
              <a:rPr lang="en-US" sz="2200" b="1" dirty="0">
                <a:latin typeface="Lato" panose="020F0502020204030203" pitchFamily="34" charset="77"/>
              </a:rPr>
              <a:t>d</a:t>
            </a:r>
            <a:r>
              <a:rPr lang="en-IL" sz="2200" b="1" dirty="0">
                <a:latin typeface="Lato" panose="020F0502020204030203" pitchFamily="34" charset="77"/>
              </a:rPr>
              <a:t>ata for </a:t>
            </a:r>
            <a:r>
              <a:rPr lang="en-US" sz="2200" b="1" dirty="0">
                <a:latin typeface="Lato" panose="020F0502020204030203" pitchFamily="34" charset="77"/>
              </a:rPr>
              <a:t>d</a:t>
            </a:r>
            <a:r>
              <a:rPr lang="en-IL" sz="2200" b="1" dirty="0">
                <a:latin typeface="Lato" panose="020F0502020204030203" pitchFamily="34" charset="77"/>
              </a:rPr>
              <a:t>eep </a:t>
            </a:r>
            <a:r>
              <a:rPr lang="en-US" sz="2200" b="1" dirty="0">
                <a:latin typeface="Lato" panose="020F0502020204030203" pitchFamily="34" charset="77"/>
              </a:rPr>
              <a:t>l</a:t>
            </a:r>
            <a:r>
              <a:rPr lang="en-IL" sz="2200" b="1" dirty="0">
                <a:latin typeface="Lato" panose="020F0502020204030203" pitchFamily="34" charset="77"/>
              </a:rPr>
              <a:t>earning?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IL" sz="2200" dirty="0"/>
              <a:t>Aside from scientific curiosity, can lead to methods for: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IL" sz="2200" b="1" dirty="0"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4EBA8-FD8E-676B-2374-F9049632497E}"/>
              </a:ext>
            </a:extLst>
          </p:cNvPr>
          <p:cNvSpPr txBox="1"/>
          <p:nvPr/>
        </p:nvSpPr>
        <p:spPr>
          <a:xfrm>
            <a:off x="831981" y="2363912"/>
            <a:ext cx="101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800"/>
              </a:spcAft>
              <a:buClr>
                <a:srgbClr val="8945AA"/>
              </a:buClr>
              <a:buFont typeface="Arial" panose="020B0604020202020204" pitchFamily="34" charset="0"/>
              <a:buChar char="•"/>
            </a:pPr>
            <a:r>
              <a:rPr lang="en-IL" sz="2200" dirty="0">
                <a:latin typeface="Lato" panose="020F0502020204030203" pitchFamily="34" charset="77"/>
              </a:rPr>
              <a:t>Adapting data to</a:t>
            </a:r>
            <a:r>
              <a:rPr lang="en-US" sz="2200" dirty="0">
                <a:latin typeface="Lato" panose="020F0502020204030203" pitchFamily="34" charset="77"/>
              </a:rPr>
              <a:t> neural networks</a:t>
            </a:r>
            <a:r>
              <a:rPr lang="en-IL" sz="2200" dirty="0">
                <a:latin typeface="Lato" panose="020F0502020204030203" pitchFamily="34" charset="77"/>
              </a:rPr>
              <a:t>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NNs</a:t>
            </a:r>
            <a:r>
              <a:rPr lang="en-I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47897-A9FC-5D2F-550B-17F5AFD02A48}"/>
              </a:ext>
            </a:extLst>
          </p:cNvPr>
          <p:cNvSpPr txBox="1"/>
          <p:nvPr/>
        </p:nvSpPr>
        <p:spPr>
          <a:xfrm>
            <a:off x="775860" y="4462594"/>
            <a:ext cx="101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945AA"/>
              </a:buClr>
              <a:buFont typeface="Arial" panose="020B0604020202020204" pitchFamily="34" charset="0"/>
              <a:buChar char="•"/>
            </a:pPr>
            <a:r>
              <a:rPr lang="en-IL" sz="2200" dirty="0">
                <a:latin typeface="Lato" panose="020F0502020204030203" pitchFamily="34" charset="77"/>
              </a:rPr>
              <a:t>Adapting NNs to data</a:t>
            </a:r>
            <a:endParaRPr lang="en-IL" sz="2200" b="1" dirty="0">
              <a:solidFill>
                <a:srgbClr val="118592"/>
              </a:solidFill>
              <a:latin typeface="Lato" panose="020F0502020204030203" pitchFamily="34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5D1272-D980-1801-9674-5EC03587B63F}"/>
              </a:ext>
            </a:extLst>
          </p:cNvPr>
          <p:cNvSpPr txBox="1">
            <a:spLocks/>
          </p:cNvSpPr>
          <p:nvPr/>
        </p:nvSpPr>
        <p:spPr>
          <a:xfrm>
            <a:off x="486730" y="1741299"/>
            <a:ext cx="10515600" cy="63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IL" sz="2200" dirty="0"/>
          </a:p>
        </p:txBody>
      </p:sp>
      <p:pic>
        <p:nvPicPr>
          <p:cNvPr id="20" name="Picture 1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8896A54-C625-DF17-0559-72E898B68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22" y="3081592"/>
            <a:ext cx="1611417" cy="1083539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E6A9C1-B971-9277-C998-5606111DF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8" y="3066139"/>
            <a:ext cx="3746570" cy="1211374"/>
          </a:xfrm>
          <a:prstGeom prst="rect">
            <a:avLst/>
          </a:prstGeom>
        </p:spPr>
      </p:pic>
      <p:pic>
        <p:nvPicPr>
          <p:cNvPr id="30" name="Picture 2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0A0DA1C-F6B8-D313-B9B5-86428B8BE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22" y="5190944"/>
            <a:ext cx="1611417" cy="1083539"/>
          </a:xfrm>
          <a:prstGeom prst="rect">
            <a:avLst/>
          </a:prstGeom>
        </p:spPr>
      </p:pic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B77443-B210-CFD3-3A38-3E7779730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8" y="5175491"/>
            <a:ext cx="3746570" cy="121137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6E59F9-1BA4-FC2D-3AD8-126C42F6861E}"/>
              </a:ext>
            </a:extLst>
          </p:cNvPr>
          <p:cNvCxnSpPr>
            <a:cxnSpLocks/>
          </p:cNvCxnSpPr>
          <p:nvPr/>
        </p:nvCxnSpPr>
        <p:spPr>
          <a:xfrm>
            <a:off x="4951020" y="3623362"/>
            <a:ext cx="1067007" cy="0"/>
          </a:xfrm>
          <a:prstGeom prst="straightConnector1">
            <a:avLst/>
          </a:prstGeom>
          <a:ln w="63500">
            <a:solidFill>
              <a:schemeClr val="tx1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9EAFC-0EE8-1F64-065E-2688C450D6F4}"/>
              </a:ext>
            </a:extLst>
          </p:cNvPr>
          <p:cNvCxnSpPr>
            <a:cxnSpLocks/>
          </p:cNvCxnSpPr>
          <p:nvPr/>
        </p:nvCxnSpPr>
        <p:spPr>
          <a:xfrm flipH="1">
            <a:off x="4951020" y="5732714"/>
            <a:ext cx="1067007" cy="0"/>
          </a:xfrm>
          <a:prstGeom prst="straightConnector1">
            <a:avLst/>
          </a:prstGeom>
          <a:ln w="63500">
            <a:solidFill>
              <a:schemeClr val="tx1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81EA319-0B89-DFEE-7475-B88B4146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5277281" y="4926396"/>
            <a:ext cx="777810" cy="77781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EA059A-5754-E449-5D22-F5C248C7C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8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8864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4193-E468-D51A-9829-75B8EA3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9" y="220277"/>
            <a:ext cx="10515600" cy="838642"/>
          </a:xfrm>
        </p:spPr>
        <p:txBody>
          <a:bodyPr>
            <a:normAutofit/>
          </a:bodyPr>
          <a:lstStyle/>
          <a:p>
            <a:r>
              <a:rPr lang="en-IL" sz="3200" b="1" dirty="0">
                <a:latin typeface="Lato" panose="020F0502020204030203" pitchFamily="34" charset="77"/>
              </a:rPr>
              <a:t>What Makes Data Suitable for Deep Learning?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135884D-57D5-02C3-55BF-28E37B49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30" y="1226802"/>
            <a:ext cx="10515600" cy="6395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dirty="0">
                <a:latin typeface="Lato" panose="020F0502020204030203" pitchFamily="34" charset="77"/>
              </a:rPr>
              <a:t>We focus on </a:t>
            </a:r>
            <a:r>
              <a:rPr lang="en-US" sz="2200" b="1" dirty="0">
                <a:solidFill>
                  <a:srgbClr val="8945AA"/>
                </a:solidFill>
                <a:latin typeface="Lato" panose="020F0502020204030203" pitchFamily="34" charset="77"/>
              </a:rPr>
              <a:t>ex</a:t>
            </a:r>
            <a:r>
              <a:rPr lang="en-IL" sz="2200" b="1" dirty="0">
                <a:solidFill>
                  <a:srgbClr val="8945AA"/>
                </a:solidFill>
                <a:latin typeface="Lato" panose="020F0502020204030203" pitchFamily="34" charset="77"/>
              </a:rPr>
              <a:t>pressiveness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1581E-A9B8-6E6B-584C-23DB0DA3A4F8}"/>
              </a:ext>
            </a:extLst>
          </p:cNvPr>
          <p:cNvSpPr/>
          <p:nvPr/>
        </p:nvSpPr>
        <p:spPr>
          <a:xfrm>
            <a:off x="541860" y="931601"/>
            <a:ext cx="468000" cy="72000"/>
          </a:xfrm>
          <a:prstGeom prst="rect">
            <a:avLst/>
          </a:prstGeom>
          <a:solidFill>
            <a:srgbClr val="89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Content Placeholder 2 2">
            <a:extLst>
              <a:ext uri="{FF2B5EF4-FFF2-40B4-BE49-F238E27FC236}">
                <a16:creationId xmlns:a16="http://schemas.microsoft.com/office/drawing/2014/main" id="{9AEACCD3-58CB-0ABB-56D8-F2CDA4D78B43}"/>
              </a:ext>
            </a:extLst>
          </p:cNvPr>
          <p:cNvSpPr txBox="1">
            <a:spLocks/>
          </p:cNvSpPr>
          <p:nvPr/>
        </p:nvSpPr>
        <p:spPr>
          <a:xfrm>
            <a:off x="541860" y="4934174"/>
            <a:ext cx="11108280" cy="185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IL" sz="2200" b="1" dirty="0"/>
              <a:t>Existing literature: </a:t>
            </a:r>
            <a:r>
              <a:rPr lang="en-IL" sz="2200" dirty="0"/>
              <a:t> 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8945AA"/>
              </a:buClr>
            </a:pPr>
            <a:r>
              <a:rPr lang="en-US" sz="2200" dirty="0"/>
              <a:t>R</a:t>
            </a:r>
            <a:r>
              <a:rPr lang="en-IL" sz="2200" dirty="0"/>
              <a:t>estrictive </a:t>
            </a:r>
            <a:r>
              <a:rPr lang="en-IL" sz="2200" dirty="0">
                <a:latin typeface="Lato" panose="020F0502020204030203" pitchFamily="34" charset="77"/>
              </a:rPr>
              <a:t>sufficient conditions on data distribution (e.g. Gaussian)</a:t>
            </a:r>
            <a:endParaRPr lang="en-US" sz="2200" dirty="0">
              <a:latin typeface="Lato" panose="020F0502020204030203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8945AA"/>
              </a:buClr>
              <a:buNone/>
            </a:pPr>
            <a:endParaRPr lang="en-US" sz="2200" b="1" dirty="0">
              <a:solidFill>
                <a:srgbClr val="8945AA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8945AA"/>
              </a:buClr>
            </a:pPr>
            <a:r>
              <a:rPr lang="en-US" sz="2200" dirty="0"/>
              <a:t>Missing characterizations with </a:t>
            </a:r>
            <a:r>
              <a:rPr lang="en-IL" sz="2200" b="1" dirty="0">
                <a:solidFill>
                  <a:srgbClr val="8945AA"/>
                </a:solidFill>
              </a:rPr>
              <a:t>necessary and sufficient conditions</a:t>
            </a:r>
            <a:endParaRPr lang="en-IL" sz="2200" b="1" dirty="0">
              <a:solidFill>
                <a:srgbClr val="8945AA"/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IL" sz="2200" b="1" dirty="0">
              <a:solidFill>
                <a:srgbClr val="8945AA"/>
              </a:solidFill>
            </a:endParaRPr>
          </a:p>
        </p:txBody>
      </p:sp>
      <p:sp>
        <p:nvSpPr>
          <p:cNvPr id="46" name="Content Placeholder 2 4">
            <a:extLst>
              <a:ext uri="{FF2B5EF4-FFF2-40B4-BE49-F238E27FC236}">
                <a16:creationId xmlns:a16="http://schemas.microsoft.com/office/drawing/2014/main" id="{86A3543F-2D7C-394A-756D-C065C0A23663}"/>
              </a:ext>
            </a:extLst>
          </p:cNvPr>
          <p:cNvSpPr txBox="1">
            <a:spLocks/>
          </p:cNvSpPr>
          <p:nvPr/>
        </p:nvSpPr>
        <p:spPr>
          <a:xfrm>
            <a:off x="757158" y="5759828"/>
            <a:ext cx="11108280" cy="6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IL" sz="2000" dirty="0">
                <a:solidFill>
                  <a:schemeClr val="bg2">
                    <a:lumMod val="75000"/>
                  </a:schemeClr>
                </a:solidFill>
              </a:rPr>
              <a:t>(Brutzkus &amp; Globerson 2017, Du et al. 2018, Oymak &amp; Soltanolkotabi 2018, Brutzkus et al. 2022)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283EA1-41AB-2A9F-15E9-74837F1B4958}"/>
              </a:ext>
            </a:extLst>
          </p:cNvPr>
          <p:cNvGrpSpPr/>
          <p:nvPr/>
        </p:nvGrpSpPr>
        <p:grpSpPr>
          <a:xfrm>
            <a:off x="2650032" y="1491306"/>
            <a:ext cx="6891936" cy="3038483"/>
            <a:chOff x="2650032" y="1491306"/>
            <a:chExt cx="6891936" cy="3038483"/>
          </a:xfrm>
        </p:grpSpPr>
        <p:pic>
          <p:nvPicPr>
            <p:cNvPr id="4" name="Picture 14 1" descr="Question Mark Free Stock Photo - Public Domain Pictures">
              <a:extLst>
                <a:ext uri="{FF2B5EF4-FFF2-40B4-BE49-F238E27FC236}">
                  <a16:creationId xmlns:a16="http://schemas.microsoft.com/office/drawing/2014/main" id="{0858D982-9593-72F3-16AF-77D093F21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28" y="1491306"/>
              <a:ext cx="413340" cy="67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 2" descr="Question Mark Free Stock Photo - Public Domain Pictures">
              <a:extLst>
                <a:ext uri="{FF2B5EF4-FFF2-40B4-BE49-F238E27FC236}">
                  <a16:creationId xmlns:a16="http://schemas.microsoft.com/office/drawing/2014/main" id="{2C5FDCDF-ECCE-C8DB-0175-4DD3B201E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074" y="3696122"/>
              <a:ext cx="413340" cy="67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 descr="11,915 Exclamation Mark Green Images, Stock Photos &amp; Vectors | Shutterstock">
              <a:extLst>
                <a:ext uri="{FF2B5EF4-FFF2-40B4-BE49-F238E27FC236}">
                  <a16:creationId xmlns:a16="http://schemas.microsoft.com/office/drawing/2014/main" id="{CDAF132C-7BB6-1B52-7594-9C00B157C1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r="31127" b="13632"/>
            <a:stretch/>
          </p:blipFill>
          <p:spPr bwMode="auto">
            <a:xfrm>
              <a:off x="2650032" y="3637113"/>
              <a:ext cx="335149" cy="83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ADBC017-018A-ABE6-4A1F-5F0FCCCBE12E}"/>
                </a:ext>
              </a:extLst>
            </p:cNvPr>
            <p:cNvSpPr>
              <a:spLocks/>
            </p:cNvSpPr>
            <p:nvPr/>
          </p:nvSpPr>
          <p:spPr>
            <a:xfrm>
              <a:off x="3019248" y="2065781"/>
              <a:ext cx="4106845" cy="2090328"/>
            </a:xfrm>
            <a:prstGeom prst="roundRect">
              <a:avLst/>
            </a:prstGeom>
            <a:solidFill>
              <a:srgbClr val="E6F5FF">
                <a:alpha val="59988"/>
              </a:srgbClr>
            </a:solidFill>
            <a:ln w="19050">
              <a:solidFill>
                <a:schemeClr val="accent1">
                  <a:shade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39AE87BE-6CA0-D5D8-6200-BD424503A96A}"/>
                </a:ext>
              </a:extLst>
            </p:cNvPr>
            <p:cNvSpPr>
              <a:spLocks/>
            </p:cNvSpPr>
            <p:nvPr/>
          </p:nvSpPr>
          <p:spPr>
            <a:xfrm>
              <a:off x="3192924" y="2477101"/>
              <a:ext cx="2953241" cy="1519588"/>
            </a:xfrm>
            <a:prstGeom prst="roundRect">
              <a:avLst/>
            </a:prstGeom>
            <a:solidFill>
              <a:srgbClr val="BEE0F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E1B89B-CFAF-05BE-EE4B-2B65E601A471}"/>
                </a:ext>
              </a:extLst>
            </p:cNvPr>
            <p:cNvSpPr>
              <a:spLocks/>
            </p:cNvSpPr>
            <p:nvPr/>
          </p:nvSpPr>
          <p:spPr>
            <a:xfrm>
              <a:off x="6802115" y="3000751"/>
              <a:ext cx="97436" cy="1057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5C7B7F-C10D-1B49-E2B3-56717C601D31}"/>
                </a:ext>
              </a:extLst>
            </p:cNvPr>
            <p:cNvSpPr>
              <a:spLocks/>
            </p:cNvSpPr>
            <p:nvPr/>
          </p:nvSpPr>
          <p:spPr>
            <a:xfrm>
              <a:off x="6014948" y="3276104"/>
              <a:ext cx="97436" cy="1057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8CA298-6746-C920-1B48-71AFC88C651A}"/>
                </a:ext>
              </a:extLst>
            </p:cNvPr>
            <p:cNvSpPr>
              <a:spLocks/>
            </p:cNvSpPr>
            <p:nvPr/>
          </p:nvSpPr>
          <p:spPr>
            <a:xfrm>
              <a:off x="5247712" y="3407204"/>
              <a:ext cx="97436" cy="10577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709F3-F7F9-807A-3E89-5E7A9A95EE51}"/>
                </a:ext>
              </a:extLst>
            </p:cNvPr>
            <p:cNvSpPr>
              <a:spLocks/>
            </p:cNvSpPr>
            <p:nvPr/>
          </p:nvSpPr>
          <p:spPr>
            <a:xfrm>
              <a:off x="4595388" y="3461961"/>
              <a:ext cx="97436" cy="10577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15" name="Picture 14 3" descr="\documentclass{article}&#10;\usepackage{amsmath}&#10;\pagestyle{empty}&#10;\begin{document}&#10;&#10;&#10;$f^*_{\mathcal{D}}$&#10;&#10;\end{document}" title="IguanaTex Bitmap Display">
              <a:extLst>
                <a:ext uri="{FF2B5EF4-FFF2-40B4-BE49-F238E27FC236}">
                  <a16:creationId xmlns:a16="http://schemas.microsoft.com/office/drawing/2014/main" id="{23F36CFA-84E3-20E6-73F0-1D19A8FE8BB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794662" y="2678446"/>
              <a:ext cx="238603" cy="235471"/>
            </a:xfrm>
            <a:prstGeom prst="rect">
              <a:avLst/>
            </a:prstGeom>
          </p:spPr>
        </p:pic>
        <p:pic>
          <p:nvPicPr>
            <p:cNvPr id="16" name="Picture 15" descr="\documentclass{article}&#10;\usepackage{amsmath}&#10;\pagestyle{empty}&#10;\begin{document}&#10;&#10;&#10;$h^*_{\mathcal{D}}$&#10;&#10;&#10;\end{document}" title="IguanaTex Bitmap Display">
              <a:extLst>
                <a:ext uri="{FF2B5EF4-FFF2-40B4-BE49-F238E27FC236}">
                  <a16:creationId xmlns:a16="http://schemas.microsoft.com/office/drawing/2014/main" id="{8787B6C5-9EC6-F200-5FD9-6BC40CFD91A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803373" y="2977588"/>
              <a:ext cx="260294" cy="235471"/>
            </a:xfrm>
            <a:prstGeom prst="rect">
              <a:avLst/>
            </a:prstGeom>
          </p:spPr>
        </p:pic>
        <p:pic>
          <p:nvPicPr>
            <p:cNvPr id="31" name="Picture 30" descr="\documentclass{article}&#10;\usepackage{amsmath}&#10;\usepackage{xcolor}&#10;\pagestyle{empty}&#10;\begin{document}&#10;&#10;&#10;{\color{gray}$h^*_{S}$}&#10;&#10;\end{document}" title="IguanaTex Bitmap Display">
              <a:extLst>
                <a:ext uri="{FF2B5EF4-FFF2-40B4-BE49-F238E27FC236}">
                  <a16:creationId xmlns:a16="http://schemas.microsoft.com/office/drawing/2014/main" id="{DA395E5D-EAFE-1BE8-F45C-F2DC0654FB6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236692" y="3085718"/>
              <a:ext cx="216912" cy="235471"/>
            </a:xfrm>
            <a:prstGeom prst="rect">
              <a:avLst/>
            </a:prstGeom>
          </p:spPr>
        </p:pic>
        <p:pic>
          <p:nvPicPr>
            <p:cNvPr id="33" name="Picture 32" descr="\documentclass{article}&#10;\usepackage{amsmath}&#10;\usepackage{xcolor}&#10;\pagestyle{empty}&#10;\begin{document}&#10;&#10;&#10;{\color{gray}$\bar{h}$}&#10;&#10;\end{document}" title="IguanaTex Bitmap Display">
              <a:extLst>
                <a:ext uri="{FF2B5EF4-FFF2-40B4-BE49-F238E27FC236}">
                  <a16:creationId xmlns:a16="http://schemas.microsoft.com/office/drawing/2014/main" id="{E0021E13-1ED2-97B7-71BC-849F4D599BA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595388" y="3150485"/>
              <a:ext cx="108456" cy="211925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1E94FF-FBA8-7001-B3EC-6562811BA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6656" y="3098333"/>
              <a:ext cx="614189" cy="210617"/>
            </a:xfrm>
            <a:prstGeom prst="straightConnector1">
              <a:avLst/>
            </a:prstGeom>
            <a:ln w="31750">
              <a:solidFill>
                <a:srgbClr val="8945AA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759064-36F2-FD4D-8942-03EA3391E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280" y="3348852"/>
              <a:ext cx="599785" cy="105774"/>
            </a:xfrm>
            <a:prstGeom prst="straightConnector1">
              <a:avLst/>
            </a:prstGeom>
            <a:ln w="31750">
              <a:solidFill>
                <a:schemeClr val="bg2">
                  <a:lumMod val="75000"/>
                </a:schemeClr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BADE71-0D48-28FA-17AF-C6C23E7851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9431" y="3460091"/>
              <a:ext cx="502301" cy="52886"/>
            </a:xfrm>
            <a:prstGeom prst="straightConnector1">
              <a:avLst/>
            </a:prstGeom>
            <a:ln w="31750">
              <a:solidFill>
                <a:schemeClr val="bg2">
                  <a:lumMod val="75000"/>
                </a:schemeClr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147 1">
              <a:extLst>
                <a:ext uri="{FF2B5EF4-FFF2-40B4-BE49-F238E27FC236}">
                  <a16:creationId xmlns:a16="http://schemas.microsoft.com/office/drawing/2014/main" id="{EF6CF1A3-124C-F00B-F0C8-651914EB4503}"/>
                </a:ext>
              </a:extLst>
            </p:cNvPr>
            <p:cNvSpPr>
              <a:spLocks/>
            </p:cNvSpPr>
            <p:nvPr/>
          </p:nvSpPr>
          <p:spPr>
            <a:xfrm rot="18001375" flipV="1">
              <a:off x="4570679" y="3844562"/>
              <a:ext cx="592022" cy="54863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874B58-B31F-9C33-6168-0CCD763445D0}"/>
                </a:ext>
              </a:extLst>
            </p:cNvPr>
            <p:cNvSpPr txBox="1">
              <a:spLocks/>
            </p:cNvSpPr>
            <p:nvPr/>
          </p:nvSpPr>
          <p:spPr>
            <a:xfrm>
              <a:off x="3002020" y="4121065"/>
              <a:ext cx="229441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sz="2000" dirty="0">
                  <a:solidFill>
                    <a:schemeClr val="bg2">
                      <a:lumMod val="75000"/>
                    </a:schemeClr>
                  </a:solidFill>
                </a:rPr>
                <a:t>low training error</a:t>
              </a:r>
              <a:endParaRPr lang="en-IL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E2DC70-5416-FBBB-52DC-3261C179CE7A}"/>
                </a:ext>
              </a:extLst>
            </p:cNvPr>
            <p:cNvSpPr txBox="1">
              <a:spLocks/>
            </p:cNvSpPr>
            <p:nvPr/>
          </p:nvSpPr>
          <p:spPr>
            <a:xfrm>
              <a:off x="5712220" y="4129679"/>
              <a:ext cx="268063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sz="2000" dirty="0">
                  <a:solidFill>
                    <a:schemeClr val="bg2">
                      <a:lumMod val="75000"/>
                    </a:schemeClr>
                  </a:solidFill>
                </a:rPr>
                <a:t>low estimation error</a:t>
              </a:r>
              <a:endParaRPr lang="en-IL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7F70DB-798A-B1FE-9416-D6F6DA369D57}"/>
                </a:ext>
              </a:extLst>
            </p:cNvPr>
            <p:cNvSpPr txBox="1">
              <a:spLocks/>
            </p:cNvSpPr>
            <p:nvPr/>
          </p:nvSpPr>
          <p:spPr>
            <a:xfrm>
              <a:off x="6063667" y="1952014"/>
              <a:ext cx="307671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IL"/>
              </a:defPPr>
              <a:lvl1pPr algn="ctr">
                <a:spcAft>
                  <a:spcPts val="1800"/>
                </a:spcAft>
                <a:buClr>
                  <a:srgbClr val="8945AA"/>
                </a:buClr>
                <a:defRPr i="1">
                  <a:latin typeface="Lato" panose="020F0502020204030203" pitchFamily="34" charset="77"/>
                </a:defRPr>
              </a:lvl1pPr>
            </a:lstStyle>
            <a:p>
              <a:r>
                <a:rPr lang="en-US" sz="2000" b="1" dirty="0">
                  <a:solidFill>
                    <a:srgbClr val="8945AA"/>
                  </a:solidFill>
                </a:rPr>
                <a:t>low approximation error</a:t>
              </a:r>
              <a:endParaRPr lang="en-IL" sz="2000" b="1" dirty="0">
                <a:solidFill>
                  <a:srgbClr val="8945AA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E50A12-AC77-77C2-FCFE-33BB44971368}"/>
                </a:ext>
              </a:extLst>
            </p:cNvPr>
            <p:cNvSpPr txBox="1">
              <a:spLocks/>
            </p:cNvSpPr>
            <p:nvPr/>
          </p:nvSpPr>
          <p:spPr>
            <a:xfrm>
              <a:off x="3192925" y="2482555"/>
              <a:ext cx="29532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L" i="1" dirty="0">
                  <a:latin typeface="Lato" panose="020F0502020204030203" pitchFamily="34" charset="77"/>
                </a:rPr>
                <a:t>hypotheses space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AA0E5F-A595-ACD7-B6C8-B8A5DC16016C}"/>
                </a:ext>
              </a:extLst>
            </p:cNvPr>
            <p:cNvSpPr txBox="1">
              <a:spLocks/>
            </p:cNvSpPr>
            <p:nvPr/>
          </p:nvSpPr>
          <p:spPr>
            <a:xfrm>
              <a:off x="3019248" y="2057503"/>
              <a:ext cx="4106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latin typeface="Lato" panose="020F0502020204030203" pitchFamily="34" charset="77"/>
                </a:rPr>
                <a:t>all functions</a:t>
              </a:r>
              <a:endParaRPr lang="en-US" dirty="0"/>
            </a:p>
          </p:txBody>
        </p:sp>
        <p:sp>
          <p:nvSpPr>
            <p:cNvPr id="28" name="Freeform: Shape 147 2">
              <a:extLst>
                <a:ext uri="{FF2B5EF4-FFF2-40B4-BE49-F238E27FC236}">
                  <a16:creationId xmlns:a16="http://schemas.microsoft.com/office/drawing/2014/main" id="{A2D7FB5C-4F6F-8BB9-BF4F-C09B8F2A3849}"/>
                </a:ext>
              </a:extLst>
            </p:cNvPr>
            <p:cNvSpPr>
              <a:spLocks/>
            </p:cNvSpPr>
            <p:nvPr/>
          </p:nvSpPr>
          <p:spPr>
            <a:xfrm rot="14257881">
              <a:off x="5518495" y="3802973"/>
              <a:ext cx="727793" cy="83291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Freeform: Shape 147 3">
              <a:extLst>
                <a:ext uri="{FF2B5EF4-FFF2-40B4-BE49-F238E27FC236}">
                  <a16:creationId xmlns:a16="http://schemas.microsoft.com/office/drawing/2014/main" id="{4FBE7E88-F30C-8F28-C728-2EE75315FD8C}"/>
                </a:ext>
              </a:extLst>
            </p:cNvPr>
            <p:cNvSpPr>
              <a:spLocks/>
            </p:cNvSpPr>
            <p:nvPr/>
          </p:nvSpPr>
          <p:spPr>
            <a:xfrm rot="17703352">
              <a:off x="6241739" y="2693590"/>
              <a:ext cx="799129" cy="54863"/>
            </a:xfrm>
            <a:custGeom>
              <a:avLst/>
              <a:gdLst>
                <a:gd name="connsiteX0" fmla="*/ 0 w 1874982"/>
                <a:gd name="connsiteY0" fmla="*/ 157518 h 203700"/>
                <a:gd name="connsiteX1" fmla="*/ 905164 w 1874982"/>
                <a:gd name="connsiteY1" fmla="*/ 500 h 203700"/>
                <a:gd name="connsiteX2" fmla="*/ 1874982 w 1874982"/>
                <a:gd name="connsiteY2" fmla="*/ 203700 h 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82" h="203700">
                  <a:moveTo>
                    <a:pt x="0" y="157518"/>
                  </a:moveTo>
                  <a:cubicBezTo>
                    <a:pt x="296333" y="75160"/>
                    <a:pt x="592667" y="-7197"/>
                    <a:pt x="905164" y="500"/>
                  </a:cubicBezTo>
                  <a:cubicBezTo>
                    <a:pt x="1217661" y="8197"/>
                    <a:pt x="1546321" y="105948"/>
                    <a:pt x="1874982" y="20370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B178EB7-AEEF-A0EB-631E-B082778B9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5873F-6AE9-1347-87F2-5F5056CF625D}" type="slidenum">
              <a:rPr lang="en-IL" smtClean="0"/>
              <a:pPr/>
              <a:t>9</a:t>
            </a:fld>
            <a:r>
              <a:rPr lang="en-IL" dirty="0"/>
              <a:t> / </a:t>
            </a:r>
            <a:r>
              <a:rPr lang="en-US" dirty="0"/>
              <a:t>29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04796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4"/>
  <p:tag name="LAY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3.73827"/>
  <p:tag name="LATEXADDIN" val="\documentclass{article}&#10;\usepackage{amsmath}&#10;\pagestyle{empty}&#10;\begin{document}&#10;&#10;&#10;$\mathcal{D}$&#10;&#10;\end{document}"/>
  <p:tag name="IGUANATEXSIZE" val="22"/>
  <p:tag name="IGUANATEXCURSOR" val="9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784.777"/>
  <p:tag name="LATEXADDIN" val="\documentclass{article}&#10;\usepackage{amsmath}&#10;\pagestyle{empty}&#10;\begin{document}&#10;&#10;&#10;$\left \vert \text{QE} (\mathcal{D}_{pop} ; \mathcal{I} ) - \text{QE} (\mathcal{D}_{emp} ; \mathcal{I}) \right \vert \leq \epsilon$&#10;&#10;&#10;\end{document}"/>
  <p:tag name="IGUANATEXSIZE" val="22"/>
  <p:tag name="IGUANATEXCURSOR" val="13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80.9149"/>
  <p:tag name="LATEXADDIN" val="\documentclass{article}&#10;\usepackage{amsmath}&#10;\pagestyle{empty}&#10;\begin{document}&#10;&#10;&#10;$\text{QE} (\mathcal{D}_{emp} ; \mathcal{I} )$&#10;&#10;&#10;\end{document}"/>
  <p:tag name="IGUANATEXSIZE" val="22"/>
  <p:tag name="IGUANATEXCURSOR" val="12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4.3982"/>
  <p:tag name="LATEXADDIN" val="\documentclass{article}&#10;\usepackage{amsmath}&#10;\pagestyle{empty}&#10;\begin{document}&#10;&#10;&#10;$\mathcal{I} \subseteq \{1, \ldots, N\}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8.4214"/>
  <p:tag name="LATEXADDIN" val="\documentclass{article}&#10;\usepackage{amsmath}&#10;\pagestyle{empty}&#10;\begin{document}&#10;&#10;&#10;$\text{SubOpt} \leq \epsilon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509.561"/>
  <p:tag name="LATEXADDIN" val="\documentclass{article}&#10;\usepackage{amsmath}&#10;\pagestyle{empty}&#10;\begin{document}&#10;&#10;&#10;$\text{QE} (\mathcal{D}_{pop} ; \mathcal{I} ) \stackrel{\sim}{\leq} \ln (R) + \mathcal{O} (\epsilon)$&#10;&#10;&#10;\end{document}"/>
  <p:tag name="IGUANATEXSIZE" val="22"/>
  <p:tag name="IGUANATEXCURSOR" val="12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8.4214"/>
  <p:tag name="LATEXADDIN" val="\documentclass{article}&#10;\usepackage{amsmath}&#10;\pagestyle{empty}&#10;\begin{document}&#10;&#10;&#10;$\text{SubOpt} \leq \epsilon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509.561"/>
  <p:tag name="LATEXADDIN" val="\documentclass{article}&#10;\usepackage{amsmath}&#10;\pagestyle{empty}&#10;\begin{document}&#10;&#10;&#10;$\text{QE} (\mathcal{D}_{pop} ; \mathcal{I} ) \stackrel{\sim}{\leq} \ln (R) + \mathcal{O} (\epsilon)$&#10;&#10;&#10;\end{document}"/>
  <p:tag name="IGUANATEXSIZE" val="22"/>
  <p:tag name="IGUANATEXCURSOR" val="12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900.6374"/>
  <p:tag name="LATEXADDIN" val="\documentclass{article}&#10;\usepackage{amsmath,amsfonts}&#10;\pagestyle{empty}&#10;\begin{document}&#10;&#10;$\ell : \mathcal{Y} \times \mathcal{Y} \to \mathbb{R}_{\geq 0}$&#10;&#10;&#10;\end{document}"/>
  <p:tag name="IGUANATEXSIZE" val="22"/>
  <p:tag name="IGUANATEXCURSOR" val="15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usepackage{xcolor}&#10;\pagestyle{empty}&#10;\begin{document}&#10;&#10;&#10;{\color{gray}$h^*_{S}$}&#10;&#10;\end{document}"/>
  <p:tag name="IGUANATEXSIZE" val="22"/>
  <p:tag name="IGUANATEXCURSOR" val="14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usepackage{xcolor}&#10;\pagestyle{empty}&#10;\begin{document}&#10;&#10;&#10;{\color{gray}$\bar{h}$}&#10;&#10;\end{document}"/>
  <p:tag name="IGUANATEXSIZE" val="22"/>
  <p:tag name="IGUANATEXCURSOR" val="14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pagestyle{empty}&#10;\begin{document}&#10;&#10;&#10;$h^*_{S}$&#10;&#10;\end{document}"/>
  <p:tag name="IGUANATEXSIZE" val="22"/>
  <p:tag name="IGUANATEXCURSOR" val="8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pagestyle{empty}&#10;\begin{document}&#10;&#10;&#10;$\bar{h}$&#10;&#10;\end{document}"/>
  <p:tag name="IGUANATEXSIZE" val="22"/>
  <p:tag name="IGUANATEXCURSOR" val="9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3.73827"/>
  <p:tag name="LATEXADDIN" val="\documentclass{article}&#10;\usepackage{amsmath}&#10;\pagestyle{empty}&#10;\begin{document}&#10;&#10;&#10;$\mathcal{D}$&#10;&#10;\end{document}"/>
  <p:tag name="IGUANATEXSIZE" val="22"/>
  <p:tag name="IGUANATEXCURSOR" val="9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85.48929"/>
  <p:tag name="LATEXADDIN" val="\documentclass{article}&#10;\usepackage{amsmath}&#10;\pagestyle{empty}&#10;\begin{document}&#10;&#10;&#10;$\mathcal{Y}$&#10;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67.979"/>
  <p:tag name="LATEXADDIN" val="\documentclass{article}&#10;\usepackage{amsmath}&#10;\pagestyle{empty}&#10;\begin{document}&#10;&#10;$\mathcal{Y}^{\mathcal{X}}$&#10;&#10;&#10;\end{document}"/>
  <p:tag name="IGUANATEXSIZE" val="22"/>
  <p:tag name="IGUANATEXCURSOR" val="10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pagestyle{empty}&#10;\begin{document}&#10;&#10;&#10;$h^*_{S}$&#10;&#10;\end{document}"/>
  <p:tag name="IGUANATEXSIZE" val="22"/>
  <p:tag name="IGUANATEXCURSOR" val="8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pagestyle{empty}&#10;\begin{document}&#10;&#10;&#10;$\bar{h}$&#10;&#10;\end{document}"/>
  <p:tag name="IGUANATEXSIZE" val="22"/>
  <p:tag name="IGUANATEXCURSOR" val="9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342.7072"/>
  <p:tag name="LATEXADDIN" val="\documentclass{article}&#10;\usepackage{amsmath}&#10;\pagestyle{empty}&#10;\begin{document}&#10;&#10;$\mathcal{X} \times \mathcal{Y}$&#10;&#10;&#10;\end{document}"/>
  <p:tag name="IGUANATEXSIZE" val="22"/>
  <p:tag name="IGUANATEXCURSOR" val="8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67.979"/>
  <p:tag name="LATEXADDIN" val="\documentclass{article}&#10;\usepackage{amsmath}&#10;\pagestyle{empty}&#10;\begin{document}&#10;&#10;$\mathcal{Y}^{\mathcal{X}}$&#10;&#10;&#10;\end{document}"/>
  <p:tag name="IGUANATEXSIZE" val="22"/>
  <p:tag name="IGUANATEXCURSOR" val="10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7.48779"/>
  <p:tag name="LATEXADDIN" val="\documentclass{article}&#10;\usepackage{amsmath}&#10;\pagestyle{empty}&#10;\begin{document}&#10;&#10;$\mathcal{H}$&#10;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pagestyle{empty}&#10;\begin{document}&#10;&#10;&#10;$h^*_{S}$&#10;&#10;\end{document}"/>
  <p:tag name="IGUANATEXSIZE" val="22"/>
  <p:tag name="IGUANATEXCURSOR" val="8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7.48779"/>
  <p:tag name="LATEXADDIN" val="\documentclass{article}&#10;\usepackage{amsmath}&#10;\pagestyle{empty}&#10;\begin{document}&#10;&#10;$\mathcal{H}$&#10;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pagestyle{empty}&#10;\begin{document}&#10;&#10;&#10;$\bar{h}$&#10;&#10;\end{document}"/>
  <p:tag name="IGUANATEXSIZE" val="22"/>
  <p:tag name="IGUANATEXCURSOR" val="9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7.48779"/>
  <p:tag name="LATEXADDIN" val="\documentclass{article}&#10;\usepackage{amsmath}&#10;\pagestyle{empty}&#10;\begin{document}&#10;&#10;$\mathcal{H}$&#10;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pagestyle{empty}&#10;\begin{document}&#10;&#10;&#10;$h^*_{S}$&#10;&#10;\end{document}"/>
  <p:tag name="IGUANATEXSIZE" val="22"/>
  <p:tag name="IGUANATEXCURSOR" val="8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48.369"/>
  <p:tag name="LATEXADDIN" val="\documentclass{article}&#10;\usepackage{amsmath}&#10;\pagestyle{empty}&#10;\begin{document}&#10;&#10;&#10;$S = \{ (x_m, y_m) \}_{m = 1}^M$&#10;&#10;\end{document}"/>
  <p:tag name="IGUANATEXSIZE" val="22"/>
  <p:tag name="IGUANATEXCURSOR" val="9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pagestyle{empty}&#10;\begin{document}&#10;&#10;&#10;$\bar{h}$&#10;&#10;\end{document}"/>
  <p:tag name="IGUANATEXSIZE" val="22"/>
  <p:tag name="IGUANATEXCURSOR" val="9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30.4837"/>
  <p:tag name="LATEXADDIN" val="\documentclass{article}&#10;\usepackage{amsmath}&#10;\pagestyle{empty}&#10;\begin{document}&#10;&#10;&#10;$f^*_{\mathcal{D}}$&#10;&#10;\end{document}"/>
  <p:tag name="IGUANATEXSIZE" val="22"/>
  <p:tag name="IGUANATEXCURSOR" val="8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140.9824"/>
  <p:tag name="LATEXADDIN" val="\documentclass{article}&#10;\usepackage{amsmath}&#10;\pagestyle{empty}&#10;\begin{document}&#10;&#10;&#10;$h^*_{\mathcal{D}}$&#10;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27.4841"/>
  <p:tag name="LATEXADDIN" val="\documentclass{article}&#10;\usepackage{amsmath}&#10;\usepackage{xcolor}&#10;\pagestyle{empty}&#10;\begin{document}&#10;&#10;&#10;{\color{gray}$h^*_{S}$}&#10;&#10;\end{document}"/>
  <p:tag name="IGUANATEXSIZE" val="22"/>
  <p:tag name="IGUANATEXCURSOR" val="12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1.49228"/>
  <p:tag name="LATEXADDIN" val="\documentclass{article}&#10;\usepackage{amsmath}&#10;\usepackage{xcolor}&#10;\pagestyle{empty}&#10;\begin{document}&#10;&#10;&#10;{\color{gray}$\bar{h}$}&#10;&#10;\end{document}"/>
  <p:tag name="IGUANATEXSIZE" val="22"/>
  <p:tag name="IGUANATEXCURSOR" val="12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62.3922"/>
  <p:tag name="LATEXADDIN" val="\documentclass{article}&#10;\usepackage{amsmath,amsfonts}&#10;\pagestyle{empty}&#10;\begin{document}&#10;&#10;&#10;$\mathcal{T} \in \mathbb{R}^{D_1 \times \cdots \times D_N}$&#10;&#10;&#10;\end{document}"/>
  <p:tag name="IGUANATEXSIZE" val="22"/>
  <p:tag name="IGUANATEXCURSOR" val="5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62.3922"/>
  <p:tag name="LATEXADDIN" val="\documentclass{article}&#10;\usepackage{amsmath,amsfonts}&#10;\pagestyle{empty}&#10;\begin{document}&#10;&#10;&#10;$\mathcal{T} \in \mathbb{R}^{D_1 \times \cdots \times D_N}$&#10;&#10;&#10;\end{document}"/>
  <p:tag name="IGUANATEXSIZE" val="22"/>
  <p:tag name="IGUANATEXCURSOR" val="52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4.3982"/>
  <p:tag name="LATEXADDIN" val="\documentclass[10pt]{article}&#10;\usepackage[usenames]{color} %used for font color&#10;\usepackage{amssymb} %maths&#10;\usepackage{amsmath} %maths&#10;\usepackage[utf8]{inputenc} %useful to type directly diacritic characters&#10;&#10;\pagestyle{empty}&#10;\begin{document}&#10;$\mathcal{I} \subseteq \{1, \ldots, N\}$&#10;\end{document}&#10;"/>
  <p:tag name="IGUANATEXSIZE" val="22"/>
  <p:tag name="IGUANATEXCURSOR" val="247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2.6921"/>
  <p:tag name="LATEXADDIN" val="\documentclass{article}&#10;\usepackage{amsmath,amssymb,stmaryrd}&#10;\pagestyle{empty}&#10;&#10;&#10;\begin{document}&#10;&#10;$\text{mat}_{\mathcal{I}} (\mathcal{T})$&#10;&#10;&#10;\end{document}"/>
  <p:tag name="IGUANATEXSIZE" val="22"/>
  <p:tag name="IGUANATEXCURSOR" val="11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100.4874"/>
  <p:tag name="LATEXADDIN" val="\documentclass{article}&#10;\usepackage{amsmath}&#10;\pagestyle{empty}&#10;\begin{document}&#10;&#10;$\mathcal{T}$&#10;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58.6802"/>
  <p:tag name="LATEXADDIN" val="\documentclass{article}&#10;\usepackage{amsmath}&#10;\pagestyle{empty}&#10;\begin{document}&#10;&#10;$h : \mathcal{X} \to \mathcal{Y}$&#10;&#10;\end{document}"/>
  <p:tag name="IGUANATEXSIZE" val="22"/>
  <p:tag name="IGUANATEXCURSOR" val="11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2.48969"/>
  <p:tag name="LATEXADDIN" val="\documentclass{article}&#10;\usepackage{amsmath}&#10;\pagestyle{empty}&#10;\begin{document}&#10;&#10;&#10;$\mathcal{I}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110.611"/>
  <p:tag name="LATEXADDIN" val="\documentclass{article}&#10;\usepackage{amsmath}&#10;\pagestyle{empty}&#10;\begin{document}&#10;&#10;&#10;$\{ \rho_d := \sigma^2_d / \sum\nolimits_{d'} \sigma^2_{d'} \}_d$&#10;&#10;\end{document}"/>
  <p:tag name="IGUANATEXSIZE" val="22"/>
  <p:tag name="IGUANATEXCURSOR" val="16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2.6921"/>
  <p:tag name="LATEXADDIN" val="\documentclass{article}&#10;\usepackage{amsmath,amssymb,stmaryrd}&#10;\pagestyle{empty}&#10;&#10;&#10;\begin{document}&#10;&#10;$\text{mat}_{\mathcal{I}} (\mathcal{T})$&#10;&#10;&#10;\end{document}"/>
  <p:tag name="IGUANATEXSIZE" val="22"/>
  <p:tag name="IGUANATEXCURSOR" val="11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414.323"/>
  <p:tag name="LATEXADDIN" val="\documentclass{article}&#10;\usepackage{amsmath}&#10;\pagestyle{empty}&#10;\begin{document}&#10;&#10;&#10;$\text{QE} (\mathcal{T};\mathcal{I}) := -\sum\nolimits_{d} \rho_d \ln \rho_d$&#10;&#10;\end{document}"/>
  <p:tag name="IGUANATEXSIZE" val="22"/>
  <p:tag name="IGUANATEXCURSOR" val="11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8.7139"/>
  <p:tag name="LATEXADDIN" val="\documentclass{article}&#10;\usepackage{amsmath}&#10;\pagestyle{empty}&#10;\begin{document}&#10;&#10;&#10;$\{ \rho_d \}_d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1036.37"/>
  <p:tag name="LATEXADDIN" val="\documentclass{article}&#10;\usepackage{amsmath,amsfonts}&#10;\pagestyle{empty}&#10;\begin{document}&#10;&#10;&#10;$\mathcal{W}_{\text{TN}} \in \mathbb{R}^{D_1 \times \cdots \times D_N}$&#10;&#10;\end{document}"/>
  <p:tag name="IGUANATEXSIZE" val="20"/>
  <p:tag name="IGUANATEXCURSOR" val="9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21"/>
  <p:tag name="OUTPUTTYPE" val="PDF"/>
  <p:tag name="IGUANATEXVERSION" val="160"/>
  <p:tag name="LATEXADDIN" val="\documentclass{article}&#10;\usepackage{amsmath,amsfonts}&#10;\pagestyle{empty}&#10;\begin{document}&#10;&#10;&#10;$\mathcal{W}_{\text{TN}}$&#10;&#10;\end{document}"/>
  <p:tag name="IGUANATEXSIZE" val="20"/>
  <p:tag name="IGUANATEXCURSOR" val="115"/>
  <p:tag name="TRANSPARENCY" val="True"/>
  <p:tag name="LATEXENGINEID" val="0"/>
  <p:tag name="TEMPFOLDER" val="/private/var/folders/r7/c33vtsx15hs60wk_68p90djh0000gn/T/com.microsoft.Powerpoint/TemporaryItems/"/>
  <p:tag name="LATEXFORMHEIGHT" val="426.65"/>
  <p:tag name="LATEXFORMWIDTH" val="513.3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15.4105"/>
  <p:tag name="LATEXADDIN" val="\documentclass{article}&#10;\usepackage{amsmath}&#10;\pagestyle{empty}&#10;\begin{document}&#10;&#10;&#10;$\mathbf{x}^{(1)}, \ldots, \mathbf{x}^{(N)}$&#10;&#10;\end{document}"/>
  <p:tag name="IGUANATEXSIZE" val="20"/>
  <p:tag name="IGUANATEXCURSOR" val="12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806.1492"/>
  <p:tag name="LATEXADDIN" val="\documentclass{article}&#10;\usepackage{amsmath}&#10;\pagestyle{empty}&#10;\begin{document}&#10;&#10;&#10;$(\mathbf{x}^{(1)}, \ldots, \mathbf{x}^{(N)})$&#10;&#10;\end{document}"/>
  <p:tag name="IGUANATEXSIZE" val="20"/>
  <p:tag name="IGUANATEXCURSOR" val="127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07"/>
  <p:tag name="OUTPUTTYPE" val="PDF"/>
  <p:tag name="IGUANATEXVERSION" val="160"/>
  <p:tag name="LATEXADDIN" val="\documentclass{article}&#10;\usepackage{amsmath,amsfonts}&#10;\pagestyle{empty}&#10;\begin{document}&#10;&#10;&#10;$\big \langle \mathbf{x}^{(1)} \otimes \cdots \otimes \mathbf{x}^{(N)} , \mathcal{W}_{\text{TN}} \big \rangle$&#10;&#10;\end{document}"/>
  <p:tag name="IGUANATEXSIZE" val="20"/>
  <p:tag name="IGUANATEXCURSOR" val="0"/>
  <p:tag name="TRANSPARENCY" val="True"/>
  <p:tag name="LATEXENGINEID" val="0"/>
  <p:tag name="TEMPFOLDER" val="/private/var/folders/r7/c33vtsx15hs60wk_68p90djh0000gn/T/com.microsoft.Powerpoint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329.584"/>
  <p:tag name="LATEXADDIN" val="\documentclass{article}&#10;\usepackage{amsmath,amsfonts}&#10;\pagestyle{empty}&#10;\newcommand{\D}{{\mathcal D}}&#10;\newcommand{\T}{{\mathcal T}}&#10;\newcommand{\U}{{\mathcal U}}&#10;\newcommand{\V}{{\mathcal V}}&#10;\newcommand{\W}{{\mathcal W}}&#10;\newcommand{\X}{{\mathcal X}}&#10;\newcommand{\Y}{{\mathcal Y}}&#10;\newcommand{\OO}{{\mathcal O}}&#10;\newcommand{\I}{{\mathcal I}}&#10;\newcommand{\J}{{\mathcal J}}&#10;\renewcommand{\L}{\mathcal{L}}&#10;\newcommand{\C}{{\mathbb C}}&#10;\newcommand{\EE}{\mathop{\mathbb E}} % expectation operator&#10;\newcommand{\R}{{\mathbb R}}&#10;\newcommand{\N}{{\mathbb N}}&#10;\begin{document}&#10;&#10;$L_{\D} (h) := \EE_{x,y} [ \ell (y,  h(x))]$&#10;&#10;&#10;\end{document}&#10;"/>
  <p:tag name="IGUANATEXSIZE" val="22"/>
  <p:tag name="IGUANATEXCURSOR" val="63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1.2261"/>
  <p:tag name="LATEXADDIN" val="\documentclass{article}&#10;\usepackage{amsmath}&#10;\pagestyle{empty}&#10;\begin{document}&#10;&#10;&#10;$\mathbf{x}^{(1)}$&#10;&#10;\end{document}"/>
  <p:tag name="IGUANATEXSIZE" val="20"/>
  <p:tag name="IGUANATEXCURSOR" val="9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1.2261"/>
  <p:tag name="LATEXADDIN" val="\documentclass{article}&#10;\usepackage{amsmath}&#10;\pagestyle{empty}&#10;\begin{document}&#10;&#10;&#10;$\mathbf{x}^{(2)}$&#10;&#10;\end{document}"/>
  <p:tag name="IGUANATEXSIZE" val="20"/>
  <p:tag name="IGUANATEXCURSOR" val="97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29.4713"/>
  <p:tag name="LATEXADDIN" val="\documentclass{article}&#10;\usepackage{amsmath}&#10;\pagestyle{empty}&#10;\begin{document}&#10;&#10;&#10;$\mathbf{x}^{(N)}$&#10;&#10;\end{document}"/>
  <p:tag name="IGUANATEXSIZE" val="20"/>
  <p:tag name="IGUANATEXCURSOR" val="97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0.18"/>
  <p:tag name="LATEXADDIN" val="\documentclass{article}&#10;\usepackage{amsmath}&#10;\pagestyle{empty}&#10;\begin{document}&#10;&#10;&#10;$\{1, \ldots, N\}$&#10;&#10;\end{document}"/>
  <p:tag name="IGUANATEXSIZE" val="22"/>
  <p:tag name="IGUANATEXCURSOR" val="10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96.73788"/>
  <p:tag name="LATEXADDIN" val="\documentclass{article}&#10;\usepackage{amsmath}&#10;\pagestyle{empty}&#10;\begin{document}&#10;&#10;&#10;$\mathcal{A}$&#10;&#10;&#10;\end{document}"/>
  <p:tag name="IGUANATEXSIZE" val="22"/>
  <p:tag name="IGUANATEXCURSOR" val="9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9.2164"/>
  <p:tag name="LATEXADDIN" val="\documentclass{article}&#10;\usepackage{amsmath}&#10;\pagestyle{empty}&#10;\begin{document}&#10;&#10;&#10;$\epsilon &gt; 0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2.3922"/>
  <p:tag name="LATEXADDIN" val="\documentclass{article}&#10;\usepackage{amsmath}&#10;\pagestyle{empty}&#10;\begin{document}&#10;&#10;&#10;$|| \mathcal{W}_{\text{TN}} - \mathcal{A} || \leq \epsilon$&#10;&#10;\end{document}"/>
  <p:tag name="IGUANATEXSIZE" val="22"/>
  <p:tag name="IGUANATEXCURSOR" val="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355.081"/>
  <p:tag name="LATEXADDIN" val="\documentclass{article}&#10;\usepackage{amsmath}&#10;\pagestyle{empty}&#10;\begin{document}&#10;&#10;&#10;$\text{QE} (\mathcal{A} ; \mathcal{I} ) \stackrel{\sim}{\leq} \ln (R) + \mathcal{O} (\epsilon)$&#10;&#10;&#10;\end{document}"/>
  <p:tag name="IGUANATEXSIZE" val="22"/>
  <p:tag name="IGUANATEXCURSOR" val="11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59.4676"/>
  <p:tag name="LATEXADDIN" val="\documentclass{article}&#10;\usepackage{amsmath}&#10;\pagestyle{empty}&#10;\begin{document}&#10;&#10;&#10;$\mathcal{W}_{\text{TN}} $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441.6948"/>
  <p:tag name="LATEXADDIN" val="\documentclass{article}&#10;\usepackage{amsmath}&#10;\pagestyle{empty}&#10;\begin{document}&#10;&#10;&#10;$\mathcal{H} \subseteq \mathcal{Y}^{\mathcal{X}}$&#10;&#10;\end{document}"/>
  <p:tag name="IGUANATEXSIZE" val="22"/>
  <p:tag name="IGUANATEXCURSOR" val="131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65.1669"/>
  <p:tag name="LATEXADDIN" val="\documentclass{article}&#10;\usepackage{amsmath}&#10;\pagestyle{empty}&#10;\begin{document}&#10;&#10;&#10;$\text{QE} (\mathcal{W}_{\text{TN}} ; \mathcal{I} )$&#10;&#10;&#10;\end{document}"/>
  <p:tag name="IGUANATEXSIZE" val="22"/>
  <p:tag name="IGUANATEXCURSOR" val="13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2.48969"/>
  <p:tag name="LATEXADDIN" val="\documentclass{article}&#10;\usepackage{amsmath}&#10;\pagestyle{empty}&#10;\begin{document}&#10;&#10;&#10;$\mathcal{I}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3.7346"/>
  <p:tag name="LATEXADDIN" val="\documentclass{article}&#10;\usepackage{amsmath}&#10;\pagestyle{empty}&#10;\begin{document}&#10;&#10;&#10;$\mathcal{I}^c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2.48969"/>
  <p:tag name="LATEXADDIN" val="\documentclass{article}&#10;\usepackage{amsmath}&#10;\pagestyle{empty}&#10;\begin{document}&#10;&#10;&#10;$\mathcal{I}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3.7346"/>
  <p:tag name="LATEXADDIN" val="\documentclass{article}&#10;\usepackage{amsmath}&#10;\pagestyle{empty}&#10;\begin{document}&#10;&#10;&#10;$\mathcal{I}^c$&#10;&#10;\end{document}"/>
  <p:tag name="IGUANATEXSIZE" val="22"/>
  <p:tag name="IGUANATEXCURSOR" val="9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8.9726"/>
  <p:tag name="LATEXADDIN" val="\documentclass{article}&#10;\usepackage{amsmath}&#10;\pagestyle{empty}&#10;\begin{document}&#10;&#10;$\approx R$&#10;&#10;\end{document}"/>
  <p:tag name="IGUANATEXSIZE" val="22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96.73788"/>
  <p:tag name="LATEXADDIN" val="\documentclass{article}&#10;\usepackage{amsmath}&#10;\pagestyle{empty}&#10;\begin{document}&#10;&#10;&#10;$\mathcal{A}$&#10;&#10;&#10;\end{document}"/>
  <p:tag name="IGUANATEXSIZE" val="22"/>
  <p:tag name="IGUANATEXCURSOR" val="9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9.2164"/>
  <p:tag name="LATEXADDIN" val="\documentclass{article}&#10;\usepackage{amsmath}&#10;\pagestyle{empty}&#10;\begin{document}&#10;&#10;&#10;$\epsilon &gt; 0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2.3922"/>
  <p:tag name="LATEXADDIN" val="\documentclass{article}&#10;\usepackage{amsmath}&#10;\pagestyle{empty}&#10;\begin{document}&#10;&#10;&#10;$|| \mathcal{W}_{\text{TN}} - \mathcal{A} || \leq \epsilon$&#10;&#10;\end{document}"/>
  <p:tag name="IGUANATEXSIZE" val="22"/>
  <p:tag name="IGUANATEXCURSOR" val="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730.784"/>
  <p:tag name="LATEXADDIN" val="\documentclass{article}&#10;\usepackage{amsmath}&#10;\pagestyle{empty}&#10;\begin{document}&#10;&#10;$L_S (h) := \frac{1}{M} \sum\nolimits_{m = 1}^M \ell (y_m, h(x_m))$&#10;&#10;&#10;\end{document}"/>
  <p:tag name="IGUANATEXSIZE" val="22"/>
  <p:tag name="IGUANATEXCURSOR" val="14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355.081"/>
  <p:tag name="LATEXADDIN" val="\documentclass{article}&#10;\usepackage{amsmath}&#10;\pagestyle{empty}&#10;\begin{document}&#10;&#10;&#10;$\text{QE} (\mathcal{A} ; \mathcal{I} ) \stackrel{\sim}{\leq} \ln (R) + \mathcal{O} (\epsilon)$&#10;&#10;&#10;\end{document}"/>
  <p:tag name="IGUANATEXSIZE" val="22"/>
  <p:tag name="IGUANATEXCURSOR" val="11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59.4676"/>
  <p:tag name="LATEXADDIN" val="\documentclass{article}&#10;\usepackage{amsmath}&#10;\pagestyle{empty}&#10;\begin{document}&#10;&#10;&#10;$\mathcal{W}_{\text{TN}} $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1750.281"/>
  <p:tag name="LATEXADDIN" val="\documentclass{article}&#10;\usepackage{amsmath}&#10;\pagestyle{empty}&#10;\begin{document}&#10;&#10;&#10;$S = \big \{ \big ( ( \mathbf{x}^{(1)}_m, \ldots, \mathbf{x}^{(N)}_m ), y_m \big ) \big  \}_{m = 1}^M$&#10;&#10;\end{document}"/>
  <p:tag name="IGUANATEXSIZE" val="20"/>
  <p:tag name="IGUANATEXCURSOR" val="87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2101.237"/>
  <p:tag name="LATEXADDIN" val="\documentclass{article}&#10;\usepackage{amsmath,amsfonts}&#10;\pagestyle{empty}&#10;\begin{document}&#10;&#10;$\mathbf{x}_m^{(n)} \in \mathbb{R}^D ~,~ \| \mathbf{x}_m^{(n)} \| \leq 1 ~,~ y_m \in \{1, -1\}$&#10;&#10;&#10;\end{document}"/>
  <p:tag name="IGUANATEXSIZE" val="20"/>
  <p:tag name="IGUANATEXCURSOR" val="1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437.57"/>
  <p:tag name="LATEXADDIN" val="\documentclass{article}&#10;\usepackage{amsmath}&#10;\pagestyle{empty}&#10;\begin{document}&#10;&#10;$\min\nolimits_{\substack{\| \mathcal{W}_{\text{TN}}\| \leq 1}} \frac{1}{M} \sum\nolimits_{m = 1}^M  \max \big \{0, 1 - y_m \big \langle \mathbf{x}_m^{(1)} \otimes \cdots \otimes \mathbf{x}_m^{(N)} , \mathcal{W}_{\text{TN}} \big \rangle \big \}$&#10;&#10;&#10;\end{document}"/>
  <p:tag name="IGUANATEXSIZE" val="22"/>
  <p:tag name="IGUANATEXCURSOR" val="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9.445"/>
  <p:tag name="LATEXADDIN" val="\documentclass{article}&#10;\usepackage{amsmath}&#10;\pagestyle{empty}&#10;\begin{document}&#10;&#10;&#10;$\in [-1, 1]$&#10;&#10;\end{document}"/>
  <p:tag name="IGUANATEXSIZE" val="20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014.623"/>
  <p:tag name="LATEXADDIN" val="\documentclass{article}&#10;\usepackage{amsmath}&#10;\pagestyle{empty}&#10;\begin{document}&#10;&#10;$\min\nolimits_{\substack{\| \mathcal{W}_{\text{TN}}\| \leq 1}} 1 - \big \langle \frac{1}{M} \sum\nolimits_{m = 1}^M  y_m \cdot \mathbf{x}_m^{(1)} \otimes \cdots \otimes \mathbf{x}_m^{(N)} , \mathcal{W}_{\text{TN}} \big \rangle$&#10;&#10;&#10;\end{document}"/>
  <p:tag name="IGUANATEXSIZE" val="22"/>
  <p:tag name="IGUANATEXCURSOR" val="14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2151.481"/>
  <p:tag name="LATEXADDIN" val="\documentclass{article}&#10;\usepackage{amsmath}&#10;\pagestyle{empty}&#10;\begin{document}&#10;&#10;$\mathcal{D}_{emp} := \frac{1}{M} \sum\nolimits_{m = 1}^M  y_m \cdot \mathbf{x}_m^{(1)} \otimes \cdots \otimes \mathbf{x}_m^{(N)}$&#10;&#10;&#10;\end{document}"/>
  <p:tag name="IGUANATEXSIZE" val="22"/>
  <p:tag name="IGUANATEXCURSOR" val="103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1467.567"/>
  <p:tag name="LATEXADDIN" val="\documentclass{article}&#10;\usepackage{amsmath}&#10;\pagestyle{empty}&#10;\begin{document}&#10;&#10;$\min\nolimits_{ \mathcal{W}_{\text{TN}} } \left \| \frac{\mathcal{D}_{emp}}{ \| \mathcal{D}_{emp} \|} - \frac{ \mathcal{W}_{\text{TN}} }{ \| \mathcal{W}_{\text{TN}} \| }   \right \|$&#10;&#10;&#10;\end{document}"/>
  <p:tag name="IGUANATEXSIZE" val="22"/>
  <p:tag name="IGUANATEXCURSOR" val="8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17.2103"/>
  <p:tag name="LATEXADDIN" val="\documentclass{article}&#10;\usepackage{amsmath}&#10;\pagestyle{empty}&#10;\begin{document}&#10;&#10;$h \in \mathcal{H}$&#10;&#10;&#10;\end{document}"/>
  <p:tag name="IGUANATEXSIZE" val="22"/>
  <p:tag name="IGUANATEXCURSOR" val="10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652.043"/>
  <p:tag name="LATEXADDIN" val="\documentclass{article}&#10;\usepackage{amsmath,amsfonts}&#10;\pagestyle{empty}&#10;\begin{document}&#10;&#10;$\mathcal{D}_{pop} := \mathbb{E} [ y \cdot \mathbf{x}^{(1)} \otimes \cdots \otimes \mathbf{x}^{(N)} ]$&#10;&#10;&#10;\end{document}"/>
  <p:tag name="IGUANATEXSIZE" val="22"/>
  <p:tag name="IGUANATEXCURSOR" val="4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1439.07"/>
  <p:tag name="LATEXADDIN" val="\documentclass{article}&#10;\usepackage{amsmath}&#10;\pagestyle{empty}&#10;\begin{document}&#10;&#10;$\min\nolimits_{ \mathcal{W}_{\text{TN}} } \left \| \frac{\mathcal{D}_{pop}}{ \| \mathcal{D}_{pop} \|} - \frac{ \mathcal{W}_{\text{TN}} }{ \| \mathcal{W}_{\text{TN}} \| }   \right \|$&#10;&#10;&#10;\end{document}"/>
  <p:tag name="IGUANATEXSIZE" val="22"/>
  <p:tag name="IGUANATEXCURSOR" val="8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2058.493"/>
  <p:tag name="LATEXADDIN" val="\documentclass{article}&#10;\usepackage{amsmath}&#10;\pagestyle{empty}&#10;\begin{document}&#10;&#10;&#10;$\text{SubOpt} := \min_{\mathcal{W}_{\text{TN}}} \left \| \frac{ \mathcal{D}_{pop} }{ \| \mathcal{D}_{pop} \| } - \frac{ \mathcal{W}_{\text{TN}} }{ \| \mathcal{W}_{\text{TN}} \| } \right \|$&#10;&#10;&#10;\end{document}"/>
  <p:tag name="IGUANATEXSIZE" val="22"/>
  <p:tag name="IGUANATEXCURSOR" val="10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1467.567"/>
  <p:tag name="LATEXADDIN" val="\documentclass{article}&#10;\usepackage{amsmath}&#10;\pagestyle{empty}&#10;\begin{document}&#10;&#10;$\min\nolimits_{ \mathcal{W}_{\text{TN}} } \left \| \frac{\mathcal{D}_{emp}}{ \| \mathcal{D}_{emp} \|} - \frac{ \mathcal{W}_{\text{TN}} }{ \| \mathcal{W}_{\text{TN}} \| }   \right \|$&#10;&#10;&#10;\end{document}"/>
  <p:tag name="IGUANATEXSIZE" val="22"/>
  <p:tag name="IGUANATEXCURSOR" val="8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278.2152"/>
  <p:tag name="LATEXADDIN" val="\documentclass{article}&#10;\usepackage{amsmath}&#10;\pagestyle{empty}&#10;\begin{document}&#10;&#10;$\mathcal{D}_{emp}$&#10;&#10;&#10;\end{document}"/>
  <p:tag name="IGUANATEXSIZE" val="22"/>
  <p:tag name="IGUANATEXCURSOR" val="99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9"/>
  <p:tag name="LAY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2058.493"/>
  <p:tag name="LATEXADDIN" val="\documentclass{article}&#10;\usepackage{amsmath}&#10;\pagestyle{empty}&#10;\begin{document}&#10;&#10;&#10;$\text{SubOpt} := \min_{\mathcal{W}_{\text{TN}}} \left \| \frac{ \mathcal{D}_{pop} }{ \| \mathcal{D}_{pop} \| } - \frac{ \mathcal{W}_{\text{TN}} }{ \| \mathcal{W}_{\text{TN}} \| } \right \|$&#10;&#10;&#10;\end{document}"/>
  <p:tag name="IGUANATEXSIZE" val="22"/>
  <p:tag name="IGUANATEXCURSOR" val="10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8.4214"/>
  <p:tag name="LATEXADDIN" val="\documentclass{article}&#10;\usepackage{amsmath}&#10;\pagestyle{empty}&#10;\begin{document}&#10;&#10;&#10;$\text{SubOpt} \leq \epsilon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509.561"/>
  <p:tag name="LATEXADDIN" val="\documentclass{article}&#10;\usepackage{amsmath}&#10;\pagestyle{empty}&#10;\begin{document}&#10;&#10;&#10;$\text{QE} (\mathcal{D}_{pop} ; \mathcal{I} ) \stackrel{\sim}{\leq} \ln (R) + \mathcal{O} (\epsilon)$&#10;&#10;&#10;\end{document}"/>
  <p:tag name="IGUANATEXSIZE" val="22"/>
  <p:tag name="IGUANATEXCURSOR" val="12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23811"/>
  <p:tag name="LATEXADDIN" val="\documentclass{article}&#10;\usepackage{amsmath}&#10;\pagestyle{empty}&#10;\begin{document}&#10;&#10;$\mathcal{X}$&#10;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96.73788"/>
  <p:tag name="LATEXADDIN" val="\documentclass{article}&#10;\usepackage{amsmath}&#10;\pagestyle{empty}&#10;\begin{document}&#10;&#10;&#10;$\mathcal{A}$&#10;&#10;&#10;\end{document}"/>
  <p:tag name="IGUANATEXSIZE" val="22"/>
  <p:tag name="IGUANATEXCURSOR" val="9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9.2164"/>
  <p:tag name="LATEXADDIN" val="\documentclass{article}&#10;\usepackage{amsmath}&#10;\pagestyle{empty}&#10;\begin{document}&#10;&#10;&#10;$\epsilon &gt; 0$&#10;&#10;\end{document}"/>
  <p:tag name="IGUANATEXSIZE" val="22"/>
  <p:tag name="IGUANATEXCURSOR" val="9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2.3922"/>
  <p:tag name="LATEXADDIN" val="\documentclass{article}&#10;\usepackage{amsmath}&#10;\pagestyle{empty}&#10;\begin{document}&#10;&#10;&#10;$|| \mathcal{W}_{\text{TN}} - \mathcal{A} || \leq \epsilon$&#10;&#10;\end{document}"/>
  <p:tag name="IGUANATEXSIZE" val="22"/>
  <p:tag name="IGUANATEXCURSOR" val="0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1355.081"/>
  <p:tag name="LATEXADDIN" val="\documentclass{article}&#10;\usepackage{amsmath}&#10;\pagestyle{empty}&#10;\begin{document}&#10;&#10;&#10;$\text{QE} (\mathcal{A} ; \mathcal{I} ) \stackrel{\sim}{\leq} \ln (R) + \mathcal{O} (\epsilon)$&#10;&#10;&#10;\end{document}"/>
  <p:tag name="IGUANATEXSIZE" val="22"/>
  <p:tag name="IGUANATEXCURSOR" val="11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2085"/>
  <p:tag name="LATEXADDIN" val="\documentclass{article}&#10;\usepackage{amsmath}&#10;\pagestyle{empty}&#10;\begin{document}&#10;&#10;&#10;$(\mathcal{I}, \mathcal{I}^c)$&#10;&#10;\end{document}"/>
  <p:tag name="IGUANATEXSIZE" val="22"/>
  <p:tag name="IGUANATEXCURSOR" val="9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59.4676"/>
  <p:tag name="LATEXADDIN" val="\documentclass{article}&#10;\usepackage{amsmath}&#10;\pagestyle{empty}&#10;\begin{document}&#10;&#10;&#10;$\mathcal{W}_{\text{TN}} $&#10;&#10;\end{document}"/>
  <p:tag name="IGUANATEXSIZE" val="22"/>
  <p:tag name="IGUANATEXCURSOR" val="8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45.6693"/>
  <p:tag name="LATEXADDIN" val="\documentclass{article}&#10;\usepackage{amsmath}&#10;\pagestyle{empty}&#10;\begin{document}&#10;&#10;&#10;$\text{QE} (\mathcal{D}_{pop} ; \mathcal{I} )$&#10;&#10;&#10;\end{document}"/>
  <p:tag name="IGUANATEXSIZE" val="22"/>
  <p:tag name="IGUANATEXCURSOR" val="124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5.3993"/>
  <p:tag name="LATEXADDIN" val="\documentclass{article}&#10;\usepackage{amsmath}&#10;\pagestyle{empty}&#10;\begin{document}&#10;&#10;&#10;$\epsilon &gt; 0 , \delta \in (0, 1)$&#10;&#10;\end{document}"/>
  <p:tag name="IGUANATEXSIZE" val="22"/>
  <p:tag name="IGUANATEXCURSOR" val="115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697.038"/>
  <p:tag name="LATEXADDIN" val="\documentclass{article}&#10;\usepackage{amsmath}&#10;\pagestyle{empty}&#10;\begin{document}&#10;&#10;&#10;$M \geq \Omega \big ( \ln (1 / \delta) N \| \mathcal{D}_{pop} \|^{-2} \epsilon^{-4} \big )$&#10;&#10;\end{document}"/>
  <p:tag name="IGUANATEXSIZE" val="22"/>
  <p:tag name="IGUANATEXCURSOR" val="146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2.201"/>
  <p:tag name="LATEXADDIN" val="\documentclass{article}&#10;\usepackage{amsmath}&#10;\pagestyle{empty}&#10;\begin{document}&#10;&#10;&#10;$\geq 1 - \delta$&#10;&#10;\end{document}"/>
  <p:tag name="IGUANATEXSIZE" val="22"/>
  <p:tag name="IGUANATEXCURSOR" val="98"/>
  <p:tag name="TRANSPARENCY" val="True"/>
  <p:tag name="LATEXENGINEID" val="0"/>
  <p:tag name="TEMPFOLDER" val="c:\temp\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dirty="0"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1583</Words>
  <Application>Microsoft Office PowerPoint</Application>
  <PresentationFormat>Widescreen</PresentationFormat>
  <Paragraphs>319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 2013 - 2022</vt:lpstr>
      <vt:lpstr>What Makes Data Suitable for Deep Learning?</vt:lpstr>
      <vt:lpstr>PowerPoint Presentation</vt:lpstr>
      <vt:lpstr>Source</vt:lpstr>
      <vt:lpstr>Outline</vt:lpstr>
      <vt:lpstr>Statistical Learning Setup</vt:lpstr>
      <vt:lpstr>Three Pillars of Statistical Learning Theory: Expressiveness, Generalization and Optimization</vt:lpstr>
      <vt:lpstr>Deep Learning</vt:lpstr>
      <vt:lpstr>What Makes Data Suitable for Deep Learning?</vt:lpstr>
      <vt:lpstr>What Makes Data Suitable for Deep Learning?</vt:lpstr>
      <vt:lpstr>Quantum Physics</vt:lpstr>
      <vt:lpstr>Tensors and Tensor Networks</vt:lpstr>
      <vt:lpstr>Assessing Suitability of Distribution to Computational Model</vt:lpstr>
      <vt:lpstr>Quantum Entanglement</vt:lpstr>
      <vt:lpstr>Locally Connected NNs</vt:lpstr>
      <vt:lpstr>PowerPoint Presentation</vt:lpstr>
      <vt:lpstr>PowerPoint Presentation</vt:lpstr>
      <vt:lpstr>Necessary and Sufficient Condition for Fitting Tensor</vt:lpstr>
      <vt:lpstr>Necessary and Sufficient Condition for Fitting Tensor</vt:lpstr>
      <vt:lpstr>Accurate Prediction is Equivalent to Fitting Data Tensor</vt:lpstr>
      <vt:lpstr>Accurate Prediction is Equivalent to Fitting Data Tensor</vt:lpstr>
      <vt:lpstr>Necessary and Sufficent Condition for Accurate Prediction</vt:lpstr>
      <vt:lpstr>Evaluating Entanglements of Data</vt:lpstr>
      <vt:lpstr>PowerPoint Presentation</vt:lpstr>
      <vt:lpstr>Empirical Demonstration of Theory</vt:lpstr>
      <vt:lpstr>Practical Application: Adapting Data to Locally Connected NNs</vt:lpstr>
      <vt:lpstr>Practical Application: Adapting Data to Locally Connected NNs</vt:lpstr>
      <vt:lpstr>PowerPoint Presentation</vt:lpstr>
      <vt:lpstr>Empirical Evaluation</vt:lpstr>
      <vt:lpstr>Recap</vt:lpstr>
      <vt:lpstr>Reasoning About Natural Data via Physics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Noam Razin</dc:creator>
  <cp:lastModifiedBy>YOTAM</cp:lastModifiedBy>
  <cp:revision>1307</cp:revision>
  <dcterms:created xsi:type="dcterms:W3CDTF">2022-12-24T12:29:57Z</dcterms:created>
  <dcterms:modified xsi:type="dcterms:W3CDTF">2023-11-14T07:30:00Z</dcterms:modified>
</cp:coreProperties>
</file>